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62" r:id="rId7"/>
    <p:sldId id="286" r:id="rId8"/>
    <p:sldId id="287" r:id="rId9"/>
    <p:sldId id="288" r:id="rId10"/>
    <p:sldId id="336" r:id="rId11"/>
    <p:sldId id="320" r:id="rId12"/>
    <p:sldId id="378" r:id="rId13"/>
    <p:sldId id="379" r:id="rId14"/>
    <p:sldId id="321" r:id="rId15"/>
    <p:sldId id="293" r:id="rId16"/>
    <p:sldId id="304" r:id="rId17"/>
    <p:sldId id="305" r:id="rId18"/>
    <p:sldId id="307" r:id="rId19"/>
    <p:sldId id="369" r:id="rId20"/>
    <p:sldId id="380" r:id="rId21"/>
    <p:sldId id="297" r:id="rId22"/>
    <p:sldId id="298" r:id="rId23"/>
    <p:sldId id="324" r:id="rId24"/>
    <p:sldId id="300" r:id="rId25"/>
    <p:sldId id="325" r:id="rId26"/>
    <p:sldId id="283" r:id="rId27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820c286-6d3e-4282-b0f9-7d4e3a7d2955}">
          <p14:sldIdLst>
            <p14:sldId id="256"/>
            <p14:sldId id="257"/>
            <p14:sldId id="258"/>
          </p14:sldIdLst>
        </p14:section>
        <p14:section name="无标题节" id="{62616025-5c69-49c2-a780-45bc41171c58}">
          <p14:sldIdLst>
            <p14:sldId id="262"/>
            <p14:sldId id="286"/>
            <p14:sldId id="287"/>
            <p14:sldId id="288"/>
            <p14:sldId id="336"/>
            <p14:sldId id="320"/>
            <p14:sldId id="379"/>
            <p14:sldId id="321"/>
            <p14:sldId id="293"/>
            <p14:sldId id="304"/>
            <p14:sldId id="305"/>
            <p14:sldId id="307"/>
            <p14:sldId id="369"/>
            <p14:sldId id="380"/>
            <p14:sldId id="297"/>
            <p14:sldId id="298"/>
            <p14:sldId id="324"/>
            <p14:sldId id="300"/>
            <p14:sldId id="325"/>
            <p14:sldId id="283"/>
            <p14:sldId id="37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DE0000"/>
    <a:srgbClr val="9B1E23"/>
    <a:srgbClr val="C00000"/>
    <a:srgbClr val="9E7C20"/>
    <a:srgbClr val="1B2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4"/>
    <p:restoredTop sz="94636"/>
  </p:normalViewPr>
  <p:slideViewPr>
    <p:cSldViewPr snapToGrid="0" showGuides="1">
      <p:cViewPr>
        <p:scale>
          <a:sx n="50" d="100"/>
          <a:sy n="50" d="100"/>
        </p:scale>
        <p:origin x="728" y="904"/>
      </p:cViewPr>
      <p:guideLst>
        <p:guide orient="horz" pos="200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gs" Target="tags/tag3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1D2FDAB4-95B5-464D-B9B3-0694EF46E821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inpin heiti" charset="-122"/>
                <a:ea typeface="inpin heiti" charset="-122"/>
              </a:defRPr>
            </a:lvl1pPr>
          </a:lstStyle>
          <a:p>
            <a:fld id="{04A65D14-D5F8-4688-B953-3DFCD36FA5B0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inpin heiti" charset="-122"/>
        <a:ea typeface="inpin heiti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65D14-D5F8-4688-B953-3DFCD36FA5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65D14-D5F8-4688-B953-3DFCD36FA5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65D14-D5F8-4688-B953-3DFCD36FA5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65D14-D5F8-4688-B953-3DFCD36FA5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65D14-D5F8-4688-B953-3DFCD36FA5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65D14-D5F8-4688-B953-3DFCD36FA5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65D14-D5F8-4688-B953-3DFCD36FA5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FB5F0-CDD8-4C43-AFF0-12C6372A97A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C5D2-7F1E-4263-9279-9D44243433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C5D2-7F1E-4263-9279-9D44243433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C5D2-7F1E-4263-9279-9D44243433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C5D2-7F1E-4263-9279-9D44243433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C5D2-7F1E-4263-9279-9D44243433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C5D2-7F1E-4263-9279-9D44243433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C5D2-7F1E-4263-9279-9D44243433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C5D2-7F1E-4263-9279-9D44243433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C5D2-7F1E-4263-9279-9D44243433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C5D2-7F1E-4263-9279-9D44243433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AC5D2-7F1E-4263-9279-9D44243433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4455A-92C8-48D2-AB31-E55D64055A4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  <a:endParaRPr lang="zh-CN" altLang="en-US" dirty="0" smtClean="0"/>
          </a:p>
          <a:p>
            <a:pPr lvl="1"/>
            <a:r>
              <a:rPr lang="zh-CN" altLang="en-US" dirty="0" smtClean="0"/>
              <a:t>第二级</a:t>
            </a:r>
            <a:endParaRPr lang="zh-CN" altLang="en-US" dirty="0" smtClean="0"/>
          </a:p>
          <a:p>
            <a:pPr lvl="2"/>
            <a:r>
              <a:rPr lang="zh-CN" altLang="en-US" dirty="0" smtClean="0"/>
              <a:t>第三级</a:t>
            </a:r>
            <a:endParaRPr lang="zh-CN" altLang="en-US" dirty="0" smtClean="0"/>
          </a:p>
          <a:p>
            <a:pPr lvl="3"/>
            <a:r>
              <a:rPr lang="zh-CN" altLang="en-US" dirty="0" smtClean="0"/>
              <a:t>第四级</a:t>
            </a:r>
            <a:endParaRPr lang="zh-CN" altLang="en-US" dirty="0" smtClean="0"/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8E3AC5D2-7F1E-4263-9279-9D4424343373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F834455A-92C8-48D2-AB31-E55D64055A4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.emf"/><Relationship Id="rId2" Type="http://schemas.openxmlformats.org/officeDocument/2006/relationships/image" Target="../media/image3.emf"/><Relationship Id="rId1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签约仪式-02背景"/>
          <p:cNvPicPr>
            <a:picLocks noChangeAspect="1"/>
          </p:cNvPicPr>
          <p:nvPr/>
        </p:nvPicPr>
        <p:blipFill>
          <a:blip r:embed="rId1">
            <a:lum bright="-6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1183005"/>
            <a:ext cx="12192635" cy="27266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51775" y="2657476"/>
            <a:ext cx="2820988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5" name="Freeform 15"/>
          <p:cNvSpPr/>
          <p:nvPr/>
        </p:nvSpPr>
        <p:spPr bwMode="auto">
          <a:xfrm>
            <a:off x="112823" y="82449"/>
            <a:ext cx="3159036" cy="3167715"/>
          </a:xfrm>
          <a:custGeom>
            <a:avLst/>
            <a:gdLst>
              <a:gd name="T0" fmla="*/ 728 w 728"/>
              <a:gd name="T1" fmla="*/ 0 h 730"/>
              <a:gd name="T2" fmla="*/ 100 w 728"/>
              <a:gd name="T3" fmla="*/ 0 h 730"/>
              <a:gd name="T4" fmla="*/ 0 w 728"/>
              <a:gd name="T5" fmla="*/ 102 h 730"/>
              <a:gd name="T6" fmla="*/ 0 w 728"/>
              <a:gd name="T7" fmla="*/ 730 h 730"/>
              <a:gd name="T8" fmla="*/ 728 w 728"/>
              <a:gd name="T9" fmla="*/ 0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8" h="730">
                <a:moveTo>
                  <a:pt x="728" y="0"/>
                </a:moveTo>
                <a:lnTo>
                  <a:pt x="100" y="0"/>
                </a:lnTo>
                <a:lnTo>
                  <a:pt x="0" y="102"/>
                </a:lnTo>
                <a:lnTo>
                  <a:pt x="0" y="730"/>
                </a:lnTo>
                <a:lnTo>
                  <a:pt x="728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363028" y="1465263"/>
            <a:ext cx="9466580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000" b="1" spc="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邵阳市基层政务公开</a:t>
            </a:r>
            <a:endParaRPr lang="zh-CN" altLang="en-US" sz="7000" b="1" spc="6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altLang="zh-CN" sz="7000" b="1" spc="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7000" b="1" spc="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标准化 规范化</a:t>
            </a:r>
            <a:r>
              <a:rPr lang="en-US" altLang="zh-CN" sz="7000" b="1" spc="6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endParaRPr lang="en-US" altLang="zh-CN" sz="7000" b="1" spc="6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81830" y="4505623"/>
            <a:ext cx="323088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邵阳市行政审批服务局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2020年1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altLang="zh-CN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lang="zh-CN" altLang="en-US" sz="2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303655"/>
            <a:ext cx="6351905" cy="466852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048385" y="1518285"/>
            <a:ext cx="4255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spc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（二）义务教育</a:t>
            </a:r>
            <a:endParaRPr lang="zh-CN" altLang="en-US" sz="2400" b="1" spc="9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483350" y="1116330"/>
            <a:ext cx="5391785" cy="866140"/>
            <a:chOff x="10273" y="1758"/>
            <a:chExt cx="8491" cy="1364"/>
          </a:xfrm>
        </p:grpSpPr>
        <p:grpSp>
          <p:nvGrpSpPr>
            <p:cNvPr id="3" name="组合 2"/>
            <p:cNvGrpSpPr/>
            <p:nvPr/>
          </p:nvGrpSpPr>
          <p:grpSpPr>
            <a:xfrm>
              <a:off x="10273" y="1944"/>
              <a:ext cx="1332" cy="1020"/>
              <a:chOff x="10939" y="1654"/>
              <a:chExt cx="1382" cy="1058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11057" y="1654"/>
                <a:ext cx="1077" cy="1058"/>
              </a:xfrm>
              <a:prstGeom prst="ellipse">
                <a:avLst/>
              </a:prstGeom>
              <a:solidFill>
                <a:srgbClr val="DE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10939" y="1772"/>
                <a:ext cx="1382" cy="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 fontAlgn="auto"/>
                <a:r>
                  <a:rPr lang="en-US" altLang="zh-CN" sz="2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11380" y="1758"/>
              <a:ext cx="7385" cy="1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政策文件、教育概况、民办学校信息、财务信息、招生管理、学生管理、教师管理、重要政策执行情况、教育督导、校园安全。（一级事项10个）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598488" y="6048375"/>
            <a:ext cx="542163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样本参照</a:t>
            </a:r>
            <a:endParaRPr lang="zh-CN" altLang="en-US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9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30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8451850" y="561340"/>
            <a:ext cx="2687955" cy="63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33" name="直接连接符 32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本框 39"/>
          <p:cNvSpPr txBox="1"/>
          <p:nvPr/>
        </p:nvSpPr>
        <p:spPr>
          <a:xfrm>
            <a:off x="1169397" y="300521"/>
            <a:ext cx="732282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2800" dirty="0" smtClean="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学习、理解和使用26个领域事项梳理标准指引</a:t>
            </a:r>
            <a:endParaRPr lang="zh-CN" altLang="en-US" sz="2800" dirty="0" smtClean="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pic>
        <p:nvPicPr>
          <p:cNvPr id="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0180" y="2148205"/>
            <a:ext cx="6011545" cy="3660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组合 12"/>
          <p:cNvGrpSpPr/>
          <p:nvPr/>
        </p:nvGrpSpPr>
        <p:grpSpPr>
          <a:xfrm>
            <a:off x="6462395" y="2186305"/>
            <a:ext cx="5521960" cy="647700"/>
            <a:chOff x="10240" y="3443"/>
            <a:chExt cx="8696" cy="1020"/>
          </a:xfrm>
        </p:grpSpPr>
        <p:sp>
          <p:nvSpPr>
            <p:cNvPr id="42" name="文本框 41"/>
            <p:cNvSpPr txBox="1"/>
            <p:nvPr/>
          </p:nvSpPr>
          <p:spPr>
            <a:xfrm>
              <a:off x="11386" y="3474"/>
              <a:ext cx="7550" cy="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教育法律、规范性文件、教育事业发展主要情况、义务教育学校名录、民办学校办学基本信息等。（二级事项35个）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0240" y="3443"/>
              <a:ext cx="1332" cy="1020"/>
              <a:chOff x="10939" y="1654"/>
              <a:chExt cx="1382" cy="1058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11057" y="1654"/>
                <a:ext cx="1077" cy="1058"/>
              </a:xfrm>
              <a:prstGeom prst="ellipse">
                <a:avLst/>
              </a:prstGeom>
              <a:solidFill>
                <a:srgbClr val="DE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10939" y="1772"/>
                <a:ext cx="1382" cy="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 fontAlgn="auto"/>
                <a:r>
                  <a:rPr lang="en-US" altLang="zh-CN" sz="2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grpSp>
        <p:nvGrpSpPr>
          <p:cNvPr id="14" name="组合 13"/>
          <p:cNvGrpSpPr/>
          <p:nvPr/>
        </p:nvGrpSpPr>
        <p:grpSpPr>
          <a:xfrm>
            <a:off x="6483350" y="3098165"/>
            <a:ext cx="5541645" cy="3450590"/>
            <a:chOff x="10273" y="4837"/>
            <a:chExt cx="8727" cy="5434"/>
          </a:xfrm>
        </p:grpSpPr>
        <p:sp>
          <p:nvSpPr>
            <p:cNvPr id="10" name="文本框 9"/>
            <p:cNvSpPr txBox="1"/>
            <p:nvPr/>
          </p:nvSpPr>
          <p:spPr>
            <a:xfrm>
              <a:off x="11382" y="4837"/>
              <a:ext cx="7619" cy="5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调研湘潭义务教育领域“公开要素”增加了300多项的情况说明：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①湘潭的每个事项里面的要素全部细化，基本上都包含了【文件名称、文号、发布部门、实施日期、正文】从数量上来说就相对多点。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②湘潭二级事项新增了部门预算、部门决算。同时缺少教师管理-特岗教师招聘、教师管理-乡村教师生活补贴、教师管理-普通话培训及测试；重要政策执行情况-农村义务教育学生营养改造计划。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可以根据实际情况主动增加二级事项，例如突出公开群众最需要的高频事项。但减少的事项必须相关部门出具依据，报上级主管部门、政务公开主管部门审核同意。减少事项如：湘潭市岳塘区教育局提供的义务教育领域的二级事项中不引用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“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普通话培训及测试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”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grpSp>
          <p:nvGrpSpPr>
            <p:cNvPr id="7" name="组合 6"/>
            <p:cNvGrpSpPr/>
            <p:nvPr/>
          </p:nvGrpSpPr>
          <p:grpSpPr>
            <a:xfrm>
              <a:off x="10273" y="4944"/>
              <a:ext cx="1332" cy="1020"/>
              <a:chOff x="10939" y="1654"/>
              <a:chExt cx="1382" cy="1058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11057" y="1654"/>
                <a:ext cx="1077" cy="1058"/>
              </a:xfrm>
              <a:prstGeom prst="ellipse">
                <a:avLst/>
              </a:prstGeom>
              <a:solidFill>
                <a:srgbClr val="DE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10939" y="1772"/>
                <a:ext cx="1382" cy="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 fontAlgn="auto"/>
                <a:r>
                  <a:rPr lang="en-US" altLang="zh-CN" sz="2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03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7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669540"/>
            <a:ext cx="12192000" cy="189357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4563110"/>
            <a:ext cx="12192000" cy="127000"/>
          </a:xfrm>
          <a:prstGeom prst="rect">
            <a:avLst/>
          </a:prstGeom>
          <a:solidFill>
            <a:srgbClr val="1B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4408170" y="3186113"/>
            <a:ext cx="7513320" cy="8604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5000" b="1" spc="3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编制事项标准目录</a:t>
            </a:r>
            <a:endParaRPr lang="zh-CN" altLang="en-US" sz="5000" b="1" spc="3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85165" y="-709469"/>
            <a:ext cx="1955800" cy="8555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55000" dirty="0">
                <a:solidFill>
                  <a:schemeClr val="bg1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Helvetica-Narrow-Bold" charset="0"/>
              </a:rPr>
              <a:t>3</a:t>
            </a:r>
            <a:endParaRPr lang="en-US" altLang="zh-CN" sz="55000" dirty="0">
              <a:solidFill>
                <a:schemeClr val="bg1"/>
              </a:solidFill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Helvetica-Narrow-Bold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ldLvl="0" animBg="1"/>
      <p:bldP spid="2" grpId="0" bldLvl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800735" y="1824678"/>
            <a:ext cx="267652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200" b="1" spc="400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rPr>
              <a:t>表头梳理</a:t>
            </a:r>
            <a:endParaRPr lang="zh-CN" altLang="en-US" sz="2200" b="1" spc="400" dirty="0">
              <a:solidFill>
                <a:srgbClr val="DE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2472055" y="1038860"/>
            <a:ext cx="7363460" cy="616585"/>
            <a:chOff x="3893" y="1636"/>
            <a:chExt cx="11596" cy="971"/>
          </a:xfrm>
        </p:grpSpPr>
        <p:sp>
          <p:nvSpPr>
            <p:cNvPr id="40" name="矩形 39"/>
            <p:cNvSpPr/>
            <p:nvPr/>
          </p:nvSpPr>
          <p:spPr>
            <a:xfrm>
              <a:off x="3893" y="1636"/>
              <a:ext cx="11596" cy="971"/>
            </a:xfrm>
            <a:prstGeom prst="rect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4440" y="1759"/>
              <a:ext cx="10502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 b="1" spc="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编制事项标准目录和细化公开内容标题</a:t>
              </a:r>
              <a:endParaRPr lang="zh-CN" altLang="en-US" sz="2400" b="1" spc="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7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78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79" name="直接连接符 78"/>
          <p:cNvCxnSpPr/>
          <p:nvPr/>
        </p:nvCxnSpPr>
        <p:spPr>
          <a:xfrm flipV="1">
            <a:off x="4191000" y="557530"/>
            <a:ext cx="6919595" cy="381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组合 79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81" name="直接连接符 80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文本框 83"/>
          <p:cNvSpPr txBox="1"/>
          <p:nvPr/>
        </p:nvSpPr>
        <p:spPr>
          <a:xfrm>
            <a:off x="1189717" y="300521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2800" dirty="0" smtClean="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sym typeface="+mn-ea"/>
              </a:rPr>
              <a:t>编制事项标准目录</a:t>
            </a:r>
            <a:endParaRPr lang="zh-CN" altLang="en-US" sz="2800" dirty="0" smtClean="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00735" y="2311400"/>
            <a:ext cx="10706100" cy="1892300"/>
            <a:chOff x="1261" y="3640"/>
            <a:chExt cx="16860" cy="2980"/>
          </a:xfrm>
        </p:grpSpPr>
        <p:grpSp>
          <p:nvGrpSpPr>
            <p:cNvPr id="3" name="组合 2"/>
            <p:cNvGrpSpPr/>
            <p:nvPr/>
          </p:nvGrpSpPr>
          <p:grpSpPr>
            <a:xfrm>
              <a:off x="1261" y="3640"/>
              <a:ext cx="16860" cy="2980"/>
              <a:chOff x="1261" y="3640"/>
              <a:chExt cx="16860" cy="2980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261" y="3640"/>
                <a:ext cx="16860" cy="29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/>
            </p:nvSpPr>
            <p:spPr>
              <a:xfrm>
                <a:off x="2158" y="3808"/>
                <a:ext cx="14333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以重大建设项目领域为例，公共资源交易领域表头相同。</a:t>
                </a:r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0" name="箭头: V 形 21"/>
              <p:cNvSpPr/>
              <p:nvPr/>
            </p:nvSpPr>
            <p:spPr>
              <a:xfrm>
                <a:off x="1832" y="4090"/>
                <a:ext cx="341" cy="311"/>
              </a:xfrm>
              <a:prstGeom prst="chevron">
                <a:avLst/>
              </a:prstGeom>
              <a:solidFill>
                <a:srgbClr val="DE0000"/>
              </a:solidFill>
              <a:ln>
                <a:noFill/>
              </a:ln>
              <a:effectLst>
                <a:outerShdw blurRad="406400" dist="2413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800" spc="300" dirty="0">
                  <a:solidFill>
                    <a:prstClr val="white"/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pic>
          <p:nvPicPr>
            <p:cNvPr id="2" name="图片 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743" y="4723"/>
              <a:ext cx="15754" cy="135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组合 6"/>
          <p:cNvGrpSpPr/>
          <p:nvPr/>
        </p:nvGrpSpPr>
        <p:grpSpPr>
          <a:xfrm>
            <a:off x="803910" y="4467225"/>
            <a:ext cx="10706100" cy="1892300"/>
            <a:chOff x="1266" y="7035"/>
            <a:chExt cx="16860" cy="2980"/>
          </a:xfrm>
        </p:grpSpPr>
        <p:grpSp>
          <p:nvGrpSpPr>
            <p:cNvPr id="4" name="组合 3"/>
            <p:cNvGrpSpPr/>
            <p:nvPr/>
          </p:nvGrpSpPr>
          <p:grpSpPr>
            <a:xfrm>
              <a:off x="1266" y="7035"/>
              <a:ext cx="16860" cy="2980"/>
              <a:chOff x="1266" y="7035"/>
              <a:chExt cx="16860" cy="2980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1266" y="7035"/>
                <a:ext cx="16860" cy="29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2163" y="7203"/>
                <a:ext cx="14333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以义务教育领域为例，其他24个领域的表头一致。</a:t>
                </a:r>
                <a:endPara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34" name="箭头: V 形 21"/>
              <p:cNvSpPr/>
              <p:nvPr/>
            </p:nvSpPr>
            <p:spPr>
              <a:xfrm>
                <a:off x="1837" y="7485"/>
                <a:ext cx="341" cy="311"/>
              </a:xfrm>
              <a:prstGeom prst="chevron">
                <a:avLst/>
              </a:prstGeom>
              <a:solidFill>
                <a:srgbClr val="DE0000"/>
              </a:solidFill>
              <a:ln>
                <a:noFill/>
              </a:ln>
              <a:effectLst>
                <a:outerShdw blurRad="406400" dist="2413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800" spc="300" dirty="0">
                  <a:solidFill>
                    <a:prstClr val="white"/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pic>
          <p:nvPicPr>
            <p:cNvPr id="6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43" y="8163"/>
              <a:ext cx="15859" cy="139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169535" y="1200150"/>
            <a:ext cx="1337310" cy="372745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 descr="E:\照片库\16sucai_2016041008_01110 (8).jpg16sucai_2016041008_01110 (8)"/>
          <p:cNvPicPr>
            <a:picLocks noChangeAspect="1"/>
          </p:cNvPicPr>
          <p:nvPr/>
        </p:nvPicPr>
        <p:blipFill>
          <a:blip r:embed="rId1">
            <a:lum bright="6000"/>
          </a:blip>
          <a:srcRect/>
          <a:stretch>
            <a:fillRect/>
          </a:stretch>
        </p:blipFill>
        <p:spPr>
          <a:xfrm>
            <a:off x="534035" y="1543050"/>
            <a:ext cx="5195570" cy="338391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844030" y="2141220"/>
            <a:ext cx="33286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3200" b="1" spc="900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rPr>
              <a:t>明细公开内容</a:t>
            </a:r>
            <a:endParaRPr lang="zh-CN" altLang="en-US" sz="3200" b="1" spc="900" dirty="0">
              <a:solidFill>
                <a:srgbClr val="DE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44030" y="2724785"/>
            <a:ext cx="485267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细化每个事项每类事项的公开内容条目（标题）。公开主体具体到责任部门（注意个别领域的特殊性、地区的差异性）。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9" name="组合 28"/>
          <p:cNvGrpSpPr/>
          <p:nvPr/>
        </p:nvGrpSpPr>
        <p:grpSpPr>
          <a:xfrm>
            <a:off x="500380" y="5328920"/>
            <a:ext cx="4745355" cy="1056640"/>
            <a:chOff x="788" y="8392"/>
            <a:chExt cx="7473" cy="1664"/>
          </a:xfrm>
        </p:grpSpPr>
        <p:sp>
          <p:nvSpPr>
            <p:cNvPr id="18" name="椭圆 17"/>
            <p:cNvSpPr/>
            <p:nvPr/>
          </p:nvSpPr>
          <p:spPr>
            <a:xfrm>
              <a:off x="788" y="8590"/>
              <a:ext cx="1075" cy="1075"/>
            </a:xfrm>
            <a:prstGeom prst="ellipse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6" y="8834"/>
              <a:ext cx="541" cy="587"/>
            </a:xfrm>
            <a:prstGeom prst="rect">
              <a:avLst/>
            </a:prstGeom>
          </p:spPr>
        </p:pic>
        <p:sp>
          <p:nvSpPr>
            <p:cNvPr id="27" name="文本框 26"/>
            <p:cNvSpPr txBox="1"/>
            <p:nvPr/>
          </p:nvSpPr>
          <p:spPr>
            <a:xfrm>
              <a:off x="2064" y="8392"/>
              <a:ext cx="4705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200" b="1" spc="400" dirty="0">
                  <a:solidFill>
                    <a:srgbClr val="D02F35"/>
                  </a:solidFill>
                  <a:latin typeface="微软雅黑" panose="020B0503020204020204" charset="-122"/>
                  <a:ea typeface="微软雅黑" panose="020B0503020204020204" charset="-122"/>
                </a:rPr>
                <a:t>重大建设项目领域</a:t>
              </a:r>
              <a:endParaRPr lang="zh-CN" altLang="en-US" sz="2200" b="1" spc="400" dirty="0">
                <a:solidFill>
                  <a:srgbClr val="D02F35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2064" y="8895"/>
              <a:ext cx="6197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牵头部门：发改部门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配合部门：住建、自规、水利、环保等部门配合。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507480" y="5328920"/>
            <a:ext cx="5118735" cy="1056640"/>
            <a:chOff x="10248" y="8392"/>
            <a:chExt cx="8061" cy="1664"/>
          </a:xfrm>
        </p:grpSpPr>
        <p:sp>
          <p:nvSpPr>
            <p:cNvPr id="24" name="椭圆 23"/>
            <p:cNvSpPr/>
            <p:nvPr/>
          </p:nvSpPr>
          <p:spPr>
            <a:xfrm>
              <a:off x="10248" y="8590"/>
              <a:ext cx="1075" cy="1075"/>
            </a:xfrm>
            <a:prstGeom prst="ellipse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454" y="8790"/>
              <a:ext cx="665" cy="675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11768" y="8392"/>
              <a:ext cx="4705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200" b="1" spc="400" dirty="0">
                  <a:solidFill>
                    <a:srgbClr val="D02F35"/>
                  </a:solidFill>
                  <a:latin typeface="微软雅黑" panose="020B0503020204020204" charset="-122"/>
                  <a:ea typeface="微软雅黑" panose="020B0503020204020204" charset="-122"/>
                </a:rPr>
                <a:t>公共资源交易领域</a:t>
              </a:r>
              <a:endParaRPr lang="zh-CN" altLang="en-US" sz="2200" b="1" spc="400" dirty="0">
                <a:solidFill>
                  <a:srgbClr val="D02F35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1768" y="8895"/>
              <a:ext cx="6541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牵头部门：发改部门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 配合部门：住建、财政、自规、国资等部门配合。</a:t>
              </a:r>
              <a:endPara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7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78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79" name="直接连接符 78"/>
          <p:cNvCxnSpPr/>
          <p:nvPr/>
        </p:nvCxnSpPr>
        <p:spPr>
          <a:xfrm flipV="1">
            <a:off x="4191000" y="557530"/>
            <a:ext cx="6919595" cy="381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组合 79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81" name="直接连接符 80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文本框 83"/>
          <p:cNvSpPr txBox="1"/>
          <p:nvPr/>
        </p:nvSpPr>
        <p:spPr>
          <a:xfrm>
            <a:off x="1189717" y="300521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2800" dirty="0" smtClean="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sym typeface="+mn-ea"/>
              </a:rPr>
              <a:t>编制事项标准目录</a:t>
            </a:r>
            <a:endParaRPr lang="zh-CN" altLang="en-US" sz="2800" dirty="0" smtClean="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4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/>
          <p:cNvSpPr txBox="1"/>
          <p:nvPr/>
        </p:nvSpPr>
        <p:spPr>
          <a:xfrm>
            <a:off x="9383395" y="2026285"/>
            <a:ext cx="2226310" cy="44221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目前，国办26个试点领域标准指引经我市梳理、细化，其中一级事项157项，二级事项1447项，其中公开层级在县市区的政务服务事项1252项，非政务服务事项297项，权利在市级的事项约40项，累计包含的信息量达10万余条。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510540" y="2096770"/>
            <a:ext cx="8663305" cy="4408805"/>
            <a:chOff x="804" y="3302"/>
            <a:chExt cx="13643" cy="6943"/>
          </a:xfrm>
        </p:grpSpPr>
        <p:sp>
          <p:nvSpPr>
            <p:cNvPr id="14" name="矩形 13"/>
            <p:cNvSpPr/>
            <p:nvPr/>
          </p:nvSpPr>
          <p:spPr>
            <a:xfrm>
              <a:off x="804" y="3302"/>
              <a:ext cx="13643" cy="6943"/>
            </a:xfrm>
            <a:prstGeom prst="rect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492" y="3529"/>
              <a:ext cx="10267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 b="1" spc="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邵阳市和其他市州事项数据的对比</a:t>
              </a:r>
              <a:endParaRPr lang="zh-CN" altLang="en-US" sz="2200" b="1" spc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32765" y="1010285"/>
            <a:ext cx="11097260" cy="715010"/>
            <a:chOff x="839" y="1591"/>
            <a:chExt cx="17476" cy="1126"/>
          </a:xfrm>
        </p:grpSpPr>
        <p:sp>
          <p:nvSpPr>
            <p:cNvPr id="21" name="文本框 20"/>
            <p:cNvSpPr txBox="1"/>
            <p:nvPr/>
          </p:nvSpPr>
          <p:spPr>
            <a:xfrm>
              <a:off x="4514" y="1767"/>
              <a:ext cx="10126" cy="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600" b="1" spc="900" dirty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现阶段工作面临的困难和问题</a:t>
              </a:r>
              <a:endParaRPr lang="zh-CN" altLang="en-US" sz="2600" b="1" spc="900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839" y="1591"/>
              <a:ext cx="17476" cy="1126"/>
            </a:xfrm>
            <a:prstGeom prst="rect">
              <a:avLst/>
            </a:prstGeom>
            <a:noFill/>
            <a:ln w="19050" cmpd="sng">
              <a:solidFill>
                <a:srgbClr val="DE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sp>
        <p:nvSpPr>
          <p:cNvPr id="77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78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79" name="直接连接符 78"/>
          <p:cNvCxnSpPr/>
          <p:nvPr/>
        </p:nvCxnSpPr>
        <p:spPr>
          <a:xfrm flipV="1">
            <a:off x="4191000" y="557530"/>
            <a:ext cx="6919595" cy="381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组合 79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81" name="直接连接符 80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文本框 83"/>
          <p:cNvSpPr txBox="1"/>
          <p:nvPr/>
        </p:nvSpPr>
        <p:spPr>
          <a:xfrm>
            <a:off x="1189717" y="300521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2800" dirty="0" smtClean="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sym typeface="+mn-ea"/>
              </a:rPr>
              <a:t>编制事项标准目录</a:t>
            </a:r>
            <a:endParaRPr lang="zh-CN" altLang="en-US" sz="2800" dirty="0" smtClean="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sym typeface="+mn-ea"/>
            </a:endParaRPr>
          </a:p>
        </p:txBody>
      </p:sp>
      <p:pic>
        <p:nvPicPr>
          <p:cNvPr id="5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3733" y="2776220"/>
            <a:ext cx="8376245" cy="355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3558540"/>
            <a:ext cx="12192000" cy="2934335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193040" y="3256915"/>
            <a:ext cx="6261100" cy="2365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E:\照片库\16sucai_20160305091600110 (2).jpg16sucai_20160305091600110 (2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3220" y="1400810"/>
            <a:ext cx="5954395" cy="4057015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760210" y="1570355"/>
            <a:ext cx="4591050" cy="17145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3200" b="1" spc="900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运用好“互联网﹢政务服务”一体化平台</a:t>
            </a:r>
            <a:endParaRPr lang="zh-CN" altLang="en-US" sz="3200" b="1" spc="900" dirty="0">
              <a:solidFill>
                <a:srgbClr val="DE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6760210" y="3742055"/>
            <a:ext cx="5059045" cy="2552700"/>
            <a:chOff x="10646" y="5893"/>
            <a:chExt cx="7967" cy="4020"/>
          </a:xfrm>
        </p:grpSpPr>
        <p:sp>
          <p:nvSpPr>
            <p:cNvPr id="37" name="文本框 36"/>
            <p:cNvSpPr txBox="1"/>
            <p:nvPr/>
          </p:nvSpPr>
          <p:spPr>
            <a:xfrm>
              <a:off x="10646" y="5893"/>
              <a:ext cx="4705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200" b="1" spc="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责任压实到位</a:t>
              </a:r>
              <a:endParaRPr lang="zh-CN" altLang="en-US" sz="2200" b="1" spc="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10646" y="6447"/>
              <a:ext cx="7967" cy="3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以“权责法定、权责一致”为原则，根据前期梳理的权责清单，按政府各部门、街道（镇）的职责、权力进行分解，区分政务服务事项和非政务服务事项，明确责任主体；对于涉及多个部门的交叉事项，明确牵头部门和责任部门；在国家部委编制的公开目录基础上，识别、统一共性要素，结合基层实际修改个性要素，不搞“一刀切”；不引用的事项，相关部门出具依据，报上级主管部门、政务公开主管部门审核同意可以不予公开。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7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78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79" name="直接连接符 78"/>
          <p:cNvCxnSpPr/>
          <p:nvPr/>
        </p:nvCxnSpPr>
        <p:spPr>
          <a:xfrm flipV="1">
            <a:off x="4191000" y="557530"/>
            <a:ext cx="6919595" cy="381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组合 79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81" name="直接连接符 80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文本框 83"/>
          <p:cNvSpPr txBox="1"/>
          <p:nvPr/>
        </p:nvSpPr>
        <p:spPr>
          <a:xfrm>
            <a:off x="1189717" y="300521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l"/>
            <a:r>
              <a:rPr lang="zh-CN" altLang="en-US" sz="2800" dirty="0" smtClean="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sym typeface="+mn-ea"/>
              </a:rPr>
              <a:t>编制事项标准目录</a:t>
            </a:r>
            <a:endParaRPr lang="zh-CN" altLang="en-US" sz="2800" dirty="0" smtClean="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4516120" y="2223770"/>
            <a:ext cx="3207385" cy="4349750"/>
            <a:chOff x="7091" y="3376"/>
            <a:chExt cx="5051" cy="6850"/>
          </a:xfrm>
        </p:grpSpPr>
        <p:sp>
          <p:nvSpPr>
            <p:cNvPr id="63" name="六边形 62"/>
            <p:cNvSpPr/>
            <p:nvPr/>
          </p:nvSpPr>
          <p:spPr>
            <a:xfrm rot="5400000">
              <a:off x="6403" y="4487"/>
              <a:ext cx="6426" cy="5051"/>
            </a:xfrm>
            <a:prstGeom prst="hexagon">
              <a:avLst/>
            </a:prstGeom>
            <a:solidFill>
              <a:srgbClr val="DE0000"/>
            </a:solidFill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7317" y="5082"/>
              <a:ext cx="4598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 b="1" spc="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行政处罚事项梳理</a:t>
              </a:r>
              <a:endParaRPr lang="zh-CN" altLang="en-US" sz="2200" b="1" spc="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7261" y="5678"/>
              <a:ext cx="4709" cy="2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就是指行政处罚权力运行的全流程公开，一般指公开执法依据，违法实事，处罚种类，自由裁量权基准，结果运用，救济渠道，执法人员信息等，都要一一告知行政相对人。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8840" y="3376"/>
              <a:ext cx="1521" cy="1521"/>
            </a:xfrm>
            <a:prstGeom prst="ellipse">
              <a:avLst/>
            </a:prstGeom>
            <a:solidFill>
              <a:srgbClr val="DE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8" name="statistics-on-laptop_82095"/>
            <p:cNvSpPr>
              <a:spLocks noChangeAspect="1"/>
            </p:cNvSpPr>
            <p:nvPr/>
          </p:nvSpPr>
          <p:spPr bwMode="auto">
            <a:xfrm>
              <a:off x="9171" y="3740"/>
              <a:ext cx="858" cy="764"/>
            </a:xfrm>
            <a:custGeom>
              <a:avLst/>
              <a:gdLst>
                <a:gd name="connsiteX0" fmla="*/ 60325 w 334963"/>
                <a:gd name="connsiteY0" fmla="*/ 260350 h 333375"/>
                <a:gd name="connsiteX1" fmla="*/ 276225 w 334963"/>
                <a:gd name="connsiteY1" fmla="*/ 260350 h 333375"/>
                <a:gd name="connsiteX2" fmla="*/ 276225 w 334963"/>
                <a:gd name="connsiteY2" fmla="*/ 282575 h 333375"/>
                <a:gd name="connsiteX3" fmla="*/ 60325 w 334963"/>
                <a:gd name="connsiteY3" fmla="*/ 282575 h 333375"/>
                <a:gd name="connsiteX4" fmla="*/ 60325 w 334963"/>
                <a:gd name="connsiteY4" fmla="*/ 214313 h 333375"/>
                <a:gd name="connsiteX5" fmla="*/ 276225 w 334963"/>
                <a:gd name="connsiteY5" fmla="*/ 214313 h 333375"/>
                <a:gd name="connsiteX6" fmla="*/ 276225 w 334963"/>
                <a:gd name="connsiteY6" fmla="*/ 234951 h 333375"/>
                <a:gd name="connsiteX7" fmla="*/ 60325 w 334963"/>
                <a:gd name="connsiteY7" fmla="*/ 234951 h 333375"/>
                <a:gd name="connsiteX8" fmla="*/ 113640 w 334963"/>
                <a:gd name="connsiteY8" fmla="*/ 122238 h 333375"/>
                <a:gd name="connsiteX9" fmla="*/ 157162 w 334963"/>
                <a:gd name="connsiteY9" fmla="*/ 162411 h 333375"/>
                <a:gd name="connsiteX10" fmla="*/ 157162 w 334963"/>
                <a:gd name="connsiteY10" fmla="*/ 185738 h 333375"/>
                <a:gd name="connsiteX11" fmla="*/ 71437 w 334963"/>
                <a:gd name="connsiteY11" fmla="*/ 185738 h 333375"/>
                <a:gd name="connsiteX12" fmla="*/ 71437 w 334963"/>
                <a:gd name="connsiteY12" fmla="*/ 162411 h 333375"/>
                <a:gd name="connsiteX13" fmla="*/ 113640 w 334963"/>
                <a:gd name="connsiteY13" fmla="*/ 122238 h 333375"/>
                <a:gd name="connsiteX14" fmla="*/ 217487 w 334963"/>
                <a:gd name="connsiteY14" fmla="*/ 115888 h 333375"/>
                <a:gd name="connsiteX15" fmla="*/ 276225 w 334963"/>
                <a:gd name="connsiteY15" fmla="*/ 115888 h 333375"/>
                <a:gd name="connsiteX16" fmla="*/ 276225 w 334963"/>
                <a:gd name="connsiteY16" fmla="*/ 134938 h 333375"/>
                <a:gd name="connsiteX17" fmla="*/ 217487 w 334963"/>
                <a:gd name="connsiteY17" fmla="*/ 134938 h 333375"/>
                <a:gd name="connsiteX18" fmla="*/ 193675 w 334963"/>
                <a:gd name="connsiteY18" fmla="*/ 69850 h 333375"/>
                <a:gd name="connsiteX19" fmla="*/ 276225 w 334963"/>
                <a:gd name="connsiteY19" fmla="*/ 69850 h 333375"/>
                <a:gd name="connsiteX20" fmla="*/ 276225 w 334963"/>
                <a:gd name="connsiteY20" fmla="*/ 96838 h 333375"/>
                <a:gd name="connsiteX21" fmla="*/ 193675 w 334963"/>
                <a:gd name="connsiteY21" fmla="*/ 96838 h 333375"/>
                <a:gd name="connsiteX22" fmla="*/ 113507 w 334963"/>
                <a:gd name="connsiteY22" fmla="*/ 53975 h 333375"/>
                <a:gd name="connsiteX23" fmla="*/ 144464 w 334963"/>
                <a:gd name="connsiteY23" fmla="*/ 85725 h 333375"/>
                <a:gd name="connsiteX24" fmla="*/ 113507 w 334963"/>
                <a:gd name="connsiteY24" fmla="*/ 117475 h 333375"/>
                <a:gd name="connsiteX25" fmla="*/ 82550 w 334963"/>
                <a:gd name="connsiteY25" fmla="*/ 85725 h 333375"/>
                <a:gd name="connsiteX26" fmla="*/ 113507 w 334963"/>
                <a:gd name="connsiteY26" fmla="*/ 53975 h 333375"/>
                <a:gd name="connsiteX27" fmla="*/ 26987 w 334963"/>
                <a:gd name="connsiteY27" fmla="*/ 34925 h 333375"/>
                <a:gd name="connsiteX28" fmla="*/ 26987 w 334963"/>
                <a:gd name="connsiteY28" fmla="*/ 307975 h 333375"/>
                <a:gd name="connsiteX29" fmla="*/ 307975 w 334963"/>
                <a:gd name="connsiteY29" fmla="*/ 307975 h 333375"/>
                <a:gd name="connsiteX30" fmla="*/ 307975 w 334963"/>
                <a:gd name="connsiteY30" fmla="*/ 34925 h 333375"/>
                <a:gd name="connsiteX31" fmla="*/ 0 w 334963"/>
                <a:gd name="connsiteY31" fmla="*/ 0 h 333375"/>
                <a:gd name="connsiteX32" fmla="*/ 334963 w 334963"/>
                <a:gd name="connsiteY32" fmla="*/ 0 h 333375"/>
                <a:gd name="connsiteX33" fmla="*/ 334963 w 334963"/>
                <a:gd name="connsiteY33" fmla="*/ 333375 h 333375"/>
                <a:gd name="connsiteX34" fmla="*/ 0 w 334963"/>
                <a:gd name="connsiteY34" fmla="*/ 333375 h 333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34963" h="333375">
                  <a:moveTo>
                    <a:pt x="60325" y="260350"/>
                  </a:moveTo>
                  <a:lnTo>
                    <a:pt x="276225" y="260350"/>
                  </a:lnTo>
                  <a:lnTo>
                    <a:pt x="276225" y="282575"/>
                  </a:lnTo>
                  <a:lnTo>
                    <a:pt x="60325" y="282575"/>
                  </a:lnTo>
                  <a:close/>
                  <a:moveTo>
                    <a:pt x="60325" y="214313"/>
                  </a:moveTo>
                  <a:lnTo>
                    <a:pt x="276225" y="214313"/>
                  </a:lnTo>
                  <a:lnTo>
                    <a:pt x="276225" y="234951"/>
                  </a:lnTo>
                  <a:lnTo>
                    <a:pt x="60325" y="234951"/>
                  </a:lnTo>
                  <a:close/>
                  <a:moveTo>
                    <a:pt x="113640" y="122238"/>
                  </a:moveTo>
                  <a:cubicBezTo>
                    <a:pt x="137379" y="122238"/>
                    <a:pt x="157162" y="140381"/>
                    <a:pt x="157162" y="162411"/>
                  </a:cubicBezTo>
                  <a:lnTo>
                    <a:pt x="157162" y="185738"/>
                  </a:lnTo>
                  <a:cubicBezTo>
                    <a:pt x="157162" y="185738"/>
                    <a:pt x="157162" y="185738"/>
                    <a:pt x="71437" y="185738"/>
                  </a:cubicBezTo>
                  <a:cubicBezTo>
                    <a:pt x="71437" y="185738"/>
                    <a:pt x="71437" y="185738"/>
                    <a:pt x="71437" y="162411"/>
                  </a:cubicBezTo>
                  <a:cubicBezTo>
                    <a:pt x="71437" y="140381"/>
                    <a:pt x="89901" y="122238"/>
                    <a:pt x="113640" y="122238"/>
                  </a:cubicBezTo>
                  <a:close/>
                  <a:moveTo>
                    <a:pt x="217487" y="115888"/>
                  </a:moveTo>
                  <a:lnTo>
                    <a:pt x="276225" y="115888"/>
                  </a:lnTo>
                  <a:lnTo>
                    <a:pt x="276225" y="134938"/>
                  </a:lnTo>
                  <a:lnTo>
                    <a:pt x="217487" y="134938"/>
                  </a:lnTo>
                  <a:close/>
                  <a:moveTo>
                    <a:pt x="193675" y="69850"/>
                  </a:moveTo>
                  <a:lnTo>
                    <a:pt x="276225" y="69850"/>
                  </a:lnTo>
                  <a:lnTo>
                    <a:pt x="276225" y="96838"/>
                  </a:lnTo>
                  <a:lnTo>
                    <a:pt x="193675" y="96838"/>
                  </a:lnTo>
                  <a:close/>
                  <a:moveTo>
                    <a:pt x="113507" y="53975"/>
                  </a:moveTo>
                  <a:cubicBezTo>
                    <a:pt x="130604" y="53975"/>
                    <a:pt x="144464" y="68190"/>
                    <a:pt x="144464" y="85725"/>
                  </a:cubicBezTo>
                  <a:cubicBezTo>
                    <a:pt x="144464" y="103260"/>
                    <a:pt x="130604" y="117475"/>
                    <a:pt x="113507" y="117475"/>
                  </a:cubicBezTo>
                  <a:cubicBezTo>
                    <a:pt x="96410" y="117475"/>
                    <a:pt x="82550" y="103260"/>
                    <a:pt x="82550" y="85725"/>
                  </a:cubicBezTo>
                  <a:cubicBezTo>
                    <a:pt x="82550" y="68190"/>
                    <a:pt x="96410" y="53975"/>
                    <a:pt x="113507" y="53975"/>
                  </a:cubicBezTo>
                  <a:close/>
                  <a:moveTo>
                    <a:pt x="26987" y="34925"/>
                  </a:moveTo>
                  <a:lnTo>
                    <a:pt x="26987" y="307975"/>
                  </a:lnTo>
                  <a:lnTo>
                    <a:pt x="307975" y="307975"/>
                  </a:lnTo>
                  <a:lnTo>
                    <a:pt x="307975" y="34925"/>
                  </a:lnTo>
                  <a:close/>
                  <a:moveTo>
                    <a:pt x="0" y="0"/>
                  </a:moveTo>
                  <a:lnTo>
                    <a:pt x="334963" y="0"/>
                  </a:lnTo>
                  <a:lnTo>
                    <a:pt x="334963" y="333375"/>
                  </a:lnTo>
                  <a:lnTo>
                    <a:pt x="0" y="3333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8032750" y="2223770"/>
            <a:ext cx="3207385" cy="4401185"/>
            <a:chOff x="12629" y="3376"/>
            <a:chExt cx="5051" cy="6931"/>
          </a:xfrm>
        </p:grpSpPr>
        <p:sp>
          <p:nvSpPr>
            <p:cNvPr id="66" name="六边形 65"/>
            <p:cNvSpPr/>
            <p:nvPr/>
          </p:nvSpPr>
          <p:spPr>
            <a:xfrm rot="5400000">
              <a:off x="11941" y="4568"/>
              <a:ext cx="6426" cy="5051"/>
            </a:xfrm>
            <a:prstGeom prst="hexagon">
              <a:avLst/>
            </a:prstGeom>
            <a:solidFill>
              <a:srgbClr val="DE0000"/>
            </a:solidFill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67" name="文本框 66"/>
            <p:cNvSpPr txBox="1"/>
            <p:nvPr/>
          </p:nvSpPr>
          <p:spPr>
            <a:xfrm>
              <a:off x="12855" y="5171"/>
              <a:ext cx="4598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 b="1" spc="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中介服务事项梳理</a:t>
              </a:r>
              <a:endParaRPr lang="zh-CN" altLang="en-US" sz="2200" b="1" spc="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12799" y="5759"/>
              <a:ext cx="4709" cy="1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中介服务是指为交易活动提供咨询、价格评估、经济等行为的总称。主要涉及工程建设项目招标投标信息、政府采购信息等事项。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4" name="椭圆 53"/>
            <p:cNvSpPr/>
            <p:nvPr/>
          </p:nvSpPr>
          <p:spPr>
            <a:xfrm>
              <a:off x="14343" y="3376"/>
              <a:ext cx="1521" cy="1521"/>
            </a:xfrm>
            <a:prstGeom prst="ellipse">
              <a:avLst/>
            </a:prstGeom>
            <a:solidFill>
              <a:srgbClr val="DE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996950" y="2223770"/>
            <a:ext cx="3207385" cy="4298315"/>
            <a:chOff x="1570" y="3376"/>
            <a:chExt cx="5051" cy="6769"/>
          </a:xfrm>
        </p:grpSpPr>
        <p:sp>
          <p:nvSpPr>
            <p:cNvPr id="39" name="六边形 38"/>
            <p:cNvSpPr/>
            <p:nvPr/>
          </p:nvSpPr>
          <p:spPr>
            <a:xfrm rot="5400000">
              <a:off x="882" y="4406"/>
              <a:ext cx="6426" cy="5051"/>
            </a:xfrm>
            <a:prstGeom prst="hexagon">
              <a:avLst/>
            </a:prstGeom>
            <a:solidFill>
              <a:srgbClr val="DE0000"/>
            </a:solidFill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3353" y="3376"/>
              <a:ext cx="1521" cy="1521"/>
            </a:xfrm>
            <a:prstGeom prst="ellipse">
              <a:avLst/>
            </a:prstGeom>
            <a:solidFill>
              <a:srgbClr val="DE0000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1" name="statistics-on-laptop_82095"/>
            <p:cNvSpPr>
              <a:spLocks noChangeAspect="1"/>
            </p:cNvSpPr>
            <p:nvPr/>
          </p:nvSpPr>
          <p:spPr bwMode="auto">
            <a:xfrm>
              <a:off x="3685" y="3863"/>
              <a:ext cx="858" cy="548"/>
            </a:xfrm>
            <a:custGeom>
              <a:avLst/>
              <a:gdLst>
                <a:gd name="connsiteX0" fmla="*/ 233489 w 338138"/>
                <a:gd name="connsiteY0" fmla="*/ 0 h 215900"/>
                <a:gd name="connsiteX1" fmla="*/ 242762 w 338138"/>
                <a:gd name="connsiteY1" fmla="*/ 0 h 215900"/>
                <a:gd name="connsiteX2" fmla="*/ 279853 w 338138"/>
                <a:gd name="connsiteY2" fmla="*/ 36861 h 215900"/>
                <a:gd name="connsiteX3" fmla="*/ 279853 w 338138"/>
                <a:gd name="connsiteY3" fmla="*/ 77671 h 215900"/>
                <a:gd name="connsiteX4" fmla="*/ 271905 w 338138"/>
                <a:gd name="connsiteY4" fmla="*/ 93469 h 215900"/>
                <a:gd name="connsiteX5" fmla="*/ 271905 w 338138"/>
                <a:gd name="connsiteY5" fmla="*/ 132963 h 215900"/>
                <a:gd name="connsiteX6" fmla="*/ 271905 w 338138"/>
                <a:gd name="connsiteY6" fmla="*/ 134279 h 215900"/>
                <a:gd name="connsiteX7" fmla="*/ 331515 w 338138"/>
                <a:gd name="connsiteY7" fmla="*/ 172457 h 215900"/>
                <a:gd name="connsiteX8" fmla="*/ 338138 w 338138"/>
                <a:gd name="connsiteY8" fmla="*/ 186938 h 215900"/>
                <a:gd name="connsiteX9" fmla="*/ 338138 w 338138"/>
                <a:gd name="connsiteY9" fmla="*/ 215900 h 215900"/>
                <a:gd name="connsiteX10" fmla="*/ 250710 w 338138"/>
                <a:gd name="connsiteY10" fmla="*/ 215900 h 215900"/>
                <a:gd name="connsiteX11" fmla="*/ 242762 w 338138"/>
                <a:gd name="connsiteY11" fmla="*/ 176406 h 215900"/>
                <a:gd name="connsiteX12" fmla="*/ 238788 w 338138"/>
                <a:gd name="connsiteY12" fmla="*/ 151393 h 215900"/>
                <a:gd name="connsiteX13" fmla="*/ 233489 w 338138"/>
                <a:gd name="connsiteY13" fmla="*/ 176406 h 215900"/>
                <a:gd name="connsiteX14" fmla="*/ 225541 w 338138"/>
                <a:gd name="connsiteY14" fmla="*/ 215900 h 215900"/>
                <a:gd name="connsiteX15" fmla="*/ 138113 w 338138"/>
                <a:gd name="connsiteY15" fmla="*/ 215900 h 215900"/>
                <a:gd name="connsiteX16" fmla="*/ 138113 w 338138"/>
                <a:gd name="connsiteY16" fmla="*/ 186938 h 215900"/>
                <a:gd name="connsiteX17" fmla="*/ 146061 w 338138"/>
                <a:gd name="connsiteY17" fmla="*/ 172457 h 215900"/>
                <a:gd name="connsiteX18" fmla="*/ 204347 w 338138"/>
                <a:gd name="connsiteY18" fmla="*/ 134279 h 215900"/>
                <a:gd name="connsiteX19" fmla="*/ 205671 w 338138"/>
                <a:gd name="connsiteY19" fmla="*/ 132963 h 215900"/>
                <a:gd name="connsiteX20" fmla="*/ 205671 w 338138"/>
                <a:gd name="connsiteY20" fmla="*/ 93469 h 215900"/>
                <a:gd name="connsiteX21" fmla="*/ 196399 w 338138"/>
                <a:gd name="connsiteY21" fmla="*/ 77671 h 215900"/>
                <a:gd name="connsiteX22" fmla="*/ 196399 w 338138"/>
                <a:gd name="connsiteY22" fmla="*/ 36861 h 215900"/>
                <a:gd name="connsiteX23" fmla="*/ 233489 w 338138"/>
                <a:gd name="connsiteY23" fmla="*/ 0 h 215900"/>
                <a:gd name="connsiteX24" fmla="*/ 95090 w 338138"/>
                <a:gd name="connsiteY24" fmla="*/ 0 h 215900"/>
                <a:gd name="connsiteX25" fmla="*/ 104335 w 338138"/>
                <a:gd name="connsiteY25" fmla="*/ 0 h 215900"/>
                <a:gd name="connsiteX26" fmla="*/ 141315 w 338138"/>
                <a:gd name="connsiteY26" fmla="*/ 36861 h 215900"/>
                <a:gd name="connsiteX27" fmla="*/ 141315 w 338138"/>
                <a:gd name="connsiteY27" fmla="*/ 77671 h 215900"/>
                <a:gd name="connsiteX28" fmla="*/ 133390 w 338138"/>
                <a:gd name="connsiteY28" fmla="*/ 93469 h 215900"/>
                <a:gd name="connsiteX29" fmla="*/ 133390 w 338138"/>
                <a:gd name="connsiteY29" fmla="*/ 132963 h 215900"/>
                <a:gd name="connsiteX30" fmla="*/ 133390 w 338138"/>
                <a:gd name="connsiteY30" fmla="*/ 134279 h 215900"/>
                <a:gd name="connsiteX31" fmla="*/ 157163 w 338138"/>
                <a:gd name="connsiteY31" fmla="*/ 147444 h 215900"/>
                <a:gd name="connsiteX32" fmla="*/ 137352 w 338138"/>
                <a:gd name="connsiteY32" fmla="*/ 161925 h 215900"/>
                <a:gd name="connsiteX33" fmla="*/ 125466 w 338138"/>
                <a:gd name="connsiteY33" fmla="*/ 186938 h 215900"/>
                <a:gd name="connsiteX34" fmla="*/ 125466 w 338138"/>
                <a:gd name="connsiteY34" fmla="*/ 215900 h 215900"/>
                <a:gd name="connsiteX35" fmla="*/ 0 w 338138"/>
                <a:gd name="connsiteY35" fmla="*/ 215900 h 215900"/>
                <a:gd name="connsiteX36" fmla="*/ 0 w 338138"/>
                <a:gd name="connsiteY36" fmla="*/ 186938 h 215900"/>
                <a:gd name="connsiteX37" fmla="*/ 6603 w 338138"/>
                <a:gd name="connsiteY37" fmla="*/ 172457 h 215900"/>
                <a:gd name="connsiteX38" fmla="*/ 66035 w 338138"/>
                <a:gd name="connsiteY38" fmla="*/ 134279 h 215900"/>
                <a:gd name="connsiteX39" fmla="*/ 66035 w 338138"/>
                <a:gd name="connsiteY39" fmla="*/ 132963 h 215900"/>
                <a:gd name="connsiteX40" fmla="*/ 66035 w 338138"/>
                <a:gd name="connsiteY40" fmla="*/ 93469 h 215900"/>
                <a:gd name="connsiteX41" fmla="*/ 58111 w 338138"/>
                <a:gd name="connsiteY41" fmla="*/ 77671 h 215900"/>
                <a:gd name="connsiteX42" fmla="*/ 58111 w 338138"/>
                <a:gd name="connsiteY42" fmla="*/ 36861 h 215900"/>
                <a:gd name="connsiteX43" fmla="*/ 95090 w 338138"/>
                <a:gd name="connsiteY43" fmla="*/ 0 h 21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338138" h="215900">
                  <a:moveTo>
                    <a:pt x="233489" y="0"/>
                  </a:moveTo>
                  <a:cubicBezTo>
                    <a:pt x="233489" y="0"/>
                    <a:pt x="233489" y="0"/>
                    <a:pt x="242762" y="0"/>
                  </a:cubicBezTo>
                  <a:cubicBezTo>
                    <a:pt x="262632" y="0"/>
                    <a:pt x="279853" y="17114"/>
                    <a:pt x="279853" y="36861"/>
                  </a:cubicBezTo>
                  <a:cubicBezTo>
                    <a:pt x="279853" y="36861"/>
                    <a:pt x="279853" y="36861"/>
                    <a:pt x="279853" y="77671"/>
                  </a:cubicBezTo>
                  <a:cubicBezTo>
                    <a:pt x="279853" y="84254"/>
                    <a:pt x="275879" y="90836"/>
                    <a:pt x="271905" y="93469"/>
                  </a:cubicBezTo>
                  <a:cubicBezTo>
                    <a:pt x="271905" y="93469"/>
                    <a:pt x="271905" y="93469"/>
                    <a:pt x="271905" y="132963"/>
                  </a:cubicBezTo>
                  <a:cubicBezTo>
                    <a:pt x="271905" y="134279"/>
                    <a:pt x="271905" y="134279"/>
                    <a:pt x="271905" y="134279"/>
                  </a:cubicBezTo>
                  <a:cubicBezTo>
                    <a:pt x="278528" y="136912"/>
                    <a:pt x="305021" y="151393"/>
                    <a:pt x="331515" y="172457"/>
                  </a:cubicBezTo>
                  <a:cubicBezTo>
                    <a:pt x="335489" y="176406"/>
                    <a:pt x="338138" y="181672"/>
                    <a:pt x="338138" y="186938"/>
                  </a:cubicBezTo>
                  <a:cubicBezTo>
                    <a:pt x="338138" y="186938"/>
                    <a:pt x="338138" y="186938"/>
                    <a:pt x="338138" y="215900"/>
                  </a:cubicBezTo>
                  <a:cubicBezTo>
                    <a:pt x="338138" y="215900"/>
                    <a:pt x="338138" y="215900"/>
                    <a:pt x="250710" y="215900"/>
                  </a:cubicBezTo>
                  <a:cubicBezTo>
                    <a:pt x="250710" y="215900"/>
                    <a:pt x="250710" y="215900"/>
                    <a:pt x="242762" y="176406"/>
                  </a:cubicBezTo>
                  <a:cubicBezTo>
                    <a:pt x="259983" y="152710"/>
                    <a:pt x="241437" y="151393"/>
                    <a:pt x="238788" y="151393"/>
                  </a:cubicBezTo>
                  <a:cubicBezTo>
                    <a:pt x="234814" y="151393"/>
                    <a:pt x="216269" y="152710"/>
                    <a:pt x="233489" y="176406"/>
                  </a:cubicBezTo>
                  <a:cubicBezTo>
                    <a:pt x="233489" y="176406"/>
                    <a:pt x="233489" y="176406"/>
                    <a:pt x="225541" y="215900"/>
                  </a:cubicBezTo>
                  <a:cubicBezTo>
                    <a:pt x="225541" y="215900"/>
                    <a:pt x="225541" y="215900"/>
                    <a:pt x="138113" y="215900"/>
                  </a:cubicBezTo>
                  <a:cubicBezTo>
                    <a:pt x="138113" y="215900"/>
                    <a:pt x="138113" y="215900"/>
                    <a:pt x="138113" y="186938"/>
                  </a:cubicBezTo>
                  <a:cubicBezTo>
                    <a:pt x="138113" y="181672"/>
                    <a:pt x="140762" y="175090"/>
                    <a:pt x="146061" y="172457"/>
                  </a:cubicBezTo>
                  <a:cubicBezTo>
                    <a:pt x="171230" y="151393"/>
                    <a:pt x="199048" y="136912"/>
                    <a:pt x="204347" y="134279"/>
                  </a:cubicBezTo>
                  <a:cubicBezTo>
                    <a:pt x="204347" y="134279"/>
                    <a:pt x="205671" y="134279"/>
                    <a:pt x="205671" y="132963"/>
                  </a:cubicBezTo>
                  <a:cubicBezTo>
                    <a:pt x="205671" y="132963"/>
                    <a:pt x="205671" y="132963"/>
                    <a:pt x="205671" y="93469"/>
                  </a:cubicBezTo>
                  <a:cubicBezTo>
                    <a:pt x="200373" y="90836"/>
                    <a:pt x="196399" y="84254"/>
                    <a:pt x="196399" y="77671"/>
                  </a:cubicBezTo>
                  <a:cubicBezTo>
                    <a:pt x="196399" y="77671"/>
                    <a:pt x="196399" y="77671"/>
                    <a:pt x="196399" y="36861"/>
                  </a:cubicBezTo>
                  <a:cubicBezTo>
                    <a:pt x="196399" y="17114"/>
                    <a:pt x="213619" y="0"/>
                    <a:pt x="233489" y="0"/>
                  </a:cubicBezTo>
                  <a:close/>
                  <a:moveTo>
                    <a:pt x="95090" y="0"/>
                  </a:moveTo>
                  <a:cubicBezTo>
                    <a:pt x="95090" y="0"/>
                    <a:pt x="95090" y="0"/>
                    <a:pt x="104335" y="0"/>
                  </a:cubicBezTo>
                  <a:cubicBezTo>
                    <a:pt x="124145" y="0"/>
                    <a:pt x="141315" y="17114"/>
                    <a:pt x="141315" y="36861"/>
                  </a:cubicBezTo>
                  <a:cubicBezTo>
                    <a:pt x="141315" y="36861"/>
                    <a:pt x="141315" y="36861"/>
                    <a:pt x="141315" y="77671"/>
                  </a:cubicBezTo>
                  <a:cubicBezTo>
                    <a:pt x="141315" y="84254"/>
                    <a:pt x="137352" y="90836"/>
                    <a:pt x="133390" y="93469"/>
                  </a:cubicBezTo>
                  <a:cubicBezTo>
                    <a:pt x="133390" y="93469"/>
                    <a:pt x="133390" y="93469"/>
                    <a:pt x="133390" y="132963"/>
                  </a:cubicBezTo>
                  <a:cubicBezTo>
                    <a:pt x="133390" y="134279"/>
                    <a:pt x="133390" y="134279"/>
                    <a:pt x="133390" y="134279"/>
                  </a:cubicBezTo>
                  <a:cubicBezTo>
                    <a:pt x="137352" y="135596"/>
                    <a:pt x="145277" y="140862"/>
                    <a:pt x="157163" y="147444"/>
                  </a:cubicBezTo>
                  <a:cubicBezTo>
                    <a:pt x="150560" y="151393"/>
                    <a:pt x="143956" y="156659"/>
                    <a:pt x="137352" y="161925"/>
                  </a:cubicBezTo>
                  <a:cubicBezTo>
                    <a:pt x="129428" y="168507"/>
                    <a:pt x="125466" y="177723"/>
                    <a:pt x="125466" y="186938"/>
                  </a:cubicBezTo>
                  <a:cubicBezTo>
                    <a:pt x="125466" y="186938"/>
                    <a:pt x="125466" y="186938"/>
                    <a:pt x="125466" y="215900"/>
                  </a:cubicBezTo>
                  <a:cubicBezTo>
                    <a:pt x="125466" y="215900"/>
                    <a:pt x="125466" y="215900"/>
                    <a:pt x="0" y="215900"/>
                  </a:cubicBezTo>
                  <a:cubicBezTo>
                    <a:pt x="0" y="215900"/>
                    <a:pt x="0" y="215900"/>
                    <a:pt x="0" y="186938"/>
                  </a:cubicBezTo>
                  <a:cubicBezTo>
                    <a:pt x="0" y="181672"/>
                    <a:pt x="2641" y="175090"/>
                    <a:pt x="6603" y="172457"/>
                  </a:cubicBezTo>
                  <a:cubicBezTo>
                    <a:pt x="33017" y="151393"/>
                    <a:pt x="59431" y="136912"/>
                    <a:pt x="66035" y="134279"/>
                  </a:cubicBezTo>
                  <a:cubicBezTo>
                    <a:pt x="66035" y="134279"/>
                    <a:pt x="66035" y="134279"/>
                    <a:pt x="66035" y="132963"/>
                  </a:cubicBezTo>
                  <a:cubicBezTo>
                    <a:pt x="66035" y="132963"/>
                    <a:pt x="66035" y="132963"/>
                    <a:pt x="66035" y="93469"/>
                  </a:cubicBezTo>
                  <a:cubicBezTo>
                    <a:pt x="62073" y="90836"/>
                    <a:pt x="58111" y="84254"/>
                    <a:pt x="58111" y="77671"/>
                  </a:cubicBezTo>
                  <a:cubicBezTo>
                    <a:pt x="58111" y="77671"/>
                    <a:pt x="58111" y="77671"/>
                    <a:pt x="58111" y="36861"/>
                  </a:cubicBezTo>
                  <a:cubicBezTo>
                    <a:pt x="58111" y="17114"/>
                    <a:pt x="75280" y="0"/>
                    <a:pt x="9509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1796" y="5009"/>
              <a:ext cx="4598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 b="1" spc="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行政许可事项梳理</a:t>
              </a:r>
              <a:endParaRPr lang="zh-CN" altLang="en-US" sz="2200" b="1" spc="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1740" y="5597"/>
              <a:ext cx="4709" cy="3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1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就是编制服务全过程的办事指南，填报在省一体化平台展示在网上，编制成标准化册子放在各级政务大厅，运用到实际工作中。这是强制性要求，不容改变。梳理好了，行政服务局要依法审査，审査依据是“三集中三到位”原则，提高行政效能原则，材料法定原则，逻辑合理原则，“最多跑一次”原则，“一件事一次办”原则。</a:t>
              </a:r>
              <a:endParaRPr lang="zh-CN" altLang="en-US" sz="14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464185" y="969010"/>
            <a:ext cx="11276899" cy="1085965"/>
            <a:chOff x="839" y="1597"/>
            <a:chExt cx="17597" cy="1517"/>
          </a:xfrm>
        </p:grpSpPr>
        <p:sp>
          <p:nvSpPr>
            <p:cNvPr id="69" name="矩形 68"/>
            <p:cNvSpPr/>
            <p:nvPr/>
          </p:nvSpPr>
          <p:spPr>
            <a:xfrm>
              <a:off x="839" y="1597"/>
              <a:ext cx="17476" cy="1517"/>
            </a:xfrm>
            <a:prstGeom prst="rect">
              <a:avLst/>
            </a:prstGeom>
            <a:noFill/>
            <a:ln w="19050" cmpd="sng">
              <a:solidFill>
                <a:srgbClr val="DE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6790" y="1659"/>
              <a:ext cx="11646" cy="1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10000"/>
                </a:lnSpc>
              </a:pPr>
              <a:r>
                <a:rPr lang="en-US" altLang="zh-CN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      </a:t>
              </a:r>
              <a:r>
                <a:rPr lang="zh-CN" altLang="en-US" sz="14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事项是指政务公开所需的事情项目，暂时归为两大类：政务服务事项；非</a:t>
              </a:r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政务服务事项。政务服务事项包含行政许可类；行政处罚类等。非</a:t>
              </a:r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政务服务事项包含政府</a:t>
              </a:r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信息类；中介服务类等。</a:t>
              </a:r>
              <a:endParaRPr lang="zh-CN" altLang="en-US" sz="1400" dirty="0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algn="l">
                <a:lnSpc>
                  <a:spcPct val="110000"/>
                </a:lnSpc>
              </a:pPr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      这里重点介绍行政许可类、行政处罚类、中介服务类</a:t>
              </a:r>
              <a:r>
                <a:rPr lang="zh-CN" altLang="en-US" sz="1400" dirty="0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事项梳理的方法和原则：</a:t>
              </a:r>
              <a:endParaRPr lang="zh-CN" altLang="en-US" sz="14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839" y="1597"/>
              <a:ext cx="5762" cy="1517"/>
            </a:xfrm>
            <a:prstGeom prst="rect">
              <a:avLst/>
            </a:prstGeom>
            <a:solidFill>
              <a:srgbClr val="DE0000"/>
            </a:solidFill>
            <a:ln w="19050" cmpd="sng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0" name="文本框 69"/>
            <p:cNvSpPr txBox="1"/>
            <p:nvPr/>
          </p:nvSpPr>
          <p:spPr>
            <a:xfrm>
              <a:off x="1092" y="1747"/>
              <a:ext cx="5464" cy="1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90000"/>
                </a:lnSpc>
              </a:pPr>
              <a:r>
                <a:rPr lang="zh-CN" altLang="en-US" sz="2800" b="1" spc="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政务公开与政务服务的深度融合</a:t>
              </a:r>
              <a:endParaRPr lang="zh-CN" altLang="en-US" sz="2800" b="1" spc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7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78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79" name="直接连接符 78"/>
          <p:cNvCxnSpPr/>
          <p:nvPr/>
        </p:nvCxnSpPr>
        <p:spPr>
          <a:xfrm flipV="1">
            <a:off x="4191000" y="557530"/>
            <a:ext cx="6919595" cy="381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组合 79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81" name="直接连接符 80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文本框 83"/>
          <p:cNvSpPr txBox="1"/>
          <p:nvPr/>
        </p:nvSpPr>
        <p:spPr>
          <a:xfrm>
            <a:off x="1189717" y="300521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2800" dirty="0" smtClean="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sym typeface="+mn-ea"/>
              </a:rPr>
              <a:t>编制事项标准目录</a:t>
            </a:r>
            <a:endParaRPr lang="zh-CN" altLang="en-US" sz="2800" dirty="0" smtClean="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sym typeface="+mn-ea"/>
            </a:endParaRPr>
          </a:p>
        </p:txBody>
      </p:sp>
      <p:sp>
        <p:nvSpPr>
          <p:cNvPr id="33" name="efficiency_158344"/>
          <p:cNvSpPr>
            <a:spLocks noChangeAspect="1"/>
          </p:cNvSpPr>
          <p:nvPr/>
        </p:nvSpPr>
        <p:spPr bwMode="auto">
          <a:xfrm>
            <a:off x="9320530" y="2435860"/>
            <a:ext cx="561340" cy="561340"/>
          </a:xfrm>
          <a:custGeom>
            <a:avLst/>
            <a:gdLst>
              <a:gd name="connsiteX0" fmla="*/ 360585 w 604110"/>
              <a:gd name="connsiteY0" fmla="*/ 233916 h 603052"/>
              <a:gd name="connsiteX1" fmla="*/ 380012 w 604110"/>
              <a:gd name="connsiteY1" fmla="*/ 241933 h 603052"/>
              <a:gd name="connsiteX2" fmla="*/ 380012 w 604110"/>
              <a:gd name="connsiteY2" fmla="*/ 280718 h 603052"/>
              <a:gd name="connsiteX3" fmla="*/ 297635 w 604110"/>
              <a:gd name="connsiteY3" fmla="*/ 362947 h 603052"/>
              <a:gd name="connsiteX4" fmla="*/ 278277 w 604110"/>
              <a:gd name="connsiteY4" fmla="*/ 371033 h 603052"/>
              <a:gd name="connsiteX5" fmla="*/ 258781 w 604110"/>
              <a:gd name="connsiteY5" fmla="*/ 362947 h 603052"/>
              <a:gd name="connsiteX6" fmla="*/ 222260 w 604110"/>
              <a:gd name="connsiteY6" fmla="*/ 326355 h 603052"/>
              <a:gd name="connsiteX7" fmla="*/ 222260 w 604110"/>
              <a:gd name="connsiteY7" fmla="*/ 287707 h 603052"/>
              <a:gd name="connsiteX8" fmla="*/ 260977 w 604110"/>
              <a:gd name="connsiteY8" fmla="*/ 287707 h 603052"/>
              <a:gd name="connsiteX9" fmla="*/ 278277 w 604110"/>
              <a:gd name="connsiteY9" fmla="*/ 304838 h 603052"/>
              <a:gd name="connsiteX10" fmla="*/ 341158 w 604110"/>
              <a:gd name="connsiteY10" fmla="*/ 241933 h 603052"/>
              <a:gd name="connsiteX11" fmla="*/ 360585 w 604110"/>
              <a:gd name="connsiteY11" fmla="*/ 233916 h 603052"/>
              <a:gd name="connsiteX12" fmla="*/ 274595 w 604110"/>
              <a:gd name="connsiteY12" fmla="*/ 54823 h 603052"/>
              <a:gd name="connsiteX13" fmla="*/ 274595 w 604110"/>
              <a:gd name="connsiteY13" fmla="*/ 89087 h 603052"/>
              <a:gd name="connsiteX14" fmla="*/ 254001 w 604110"/>
              <a:gd name="connsiteY14" fmla="*/ 115676 h 603052"/>
              <a:gd name="connsiteX15" fmla="*/ 204436 w 604110"/>
              <a:gd name="connsiteY15" fmla="*/ 136235 h 603052"/>
              <a:gd name="connsiteX16" fmla="*/ 171073 w 604110"/>
              <a:gd name="connsiteY16" fmla="*/ 131986 h 603052"/>
              <a:gd name="connsiteX17" fmla="*/ 146771 w 604110"/>
              <a:gd name="connsiteY17" fmla="*/ 107727 h 603052"/>
              <a:gd name="connsiteX18" fmla="*/ 107916 w 604110"/>
              <a:gd name="connsiteY18" fmla="*/ 146514 h 603052"/>
              <a:gd name="connsiteX19" fmla="*/ 132218 w 604110"/>
              <a:gd name="connsiteY19" fmla="*/ 170773 h 603052"/>
              <a:gd name="connsiteX20" fmla="*/ 136474 w 604110"/>
              <a:gd name="connsiteY20" fmla="*/ 204078 h 603052"/>
              <a:gd name="connsiteX21" fmla="*/ 115879 w 604110"/>
              <a:gd name="connsiteY21" fmla="*/ 253556 h 603052"/>
              <a:gd name="connsiteX22" fmla="*/ 89244 w 604110"/>
              <a:gd name="connsiteY22" fmla="*/ 274115 h 603052"/>
              <a:gd name="connsiteX23" fmla="*/ 54919 w 604110"/>
              <a:gd name="connsiteY23" fmla="*/ 274115 h 603052"/>
              <a:gd name="connsiteX24" fmla="*/ 54919 w 604110"/>
              <a:gd name="connsiteY24" fmla="*/ 328937 h 603052"/>
              <a:gd name="connsiteX25" fmla="*/ 89244 w 604110"/>
              <a:gd name="connsiteY25" fmla="*/ 328937 h 603052"/>
              <a:gd name="connsiteX26" fmla="*/ 115879 w 604110"/>
              <a:gd name="connsiteY26" fmla="*/ 349496 h 603052"/>
              <a:gd name="connsiteX27" fmla="*/ 136474 w 604110"/>
              <a:gd name="connsiteY27" fmla="*/ 398974 h 603052"/>
              <a:gd name="connsiteX28" fmla="*/ 132218 w 604110"/>
              <a:gd name="connsiteY28" fmla="*/ 432279 h 603052"/>
              <a:gd name="connsiteX29" fmla="*/ 107916 w 604110"/>
              <a:gd name="connsiteY29" fmla="*/ 456538 h 603052"/>
              <a:gd name="connsiteX30" fmla="*/ 146771 w 604110"/>
              <a:gd name="connsiteY30" fmla="*/ 495325 h 603052"/>
              <a:gd name="connsiteX31" fmla="*/ 171073 w 604110"/>
              <a:gd name="connsiteY31" fmla="*/ 471066 h 603052"/>
              <a:gd name="connsiteX32" fmla="*/ 204436 w 604110"/>
              <a:gd name="connsiteY32" fmla="*/ 466817 h 603052"/>
              <a:gd name="connsiteX33" fmla="*/ 254001 w 604110"/>
              <a:gd name="connsiteY33" fmla="*/ 487376 h 603052"/>
              <a:gd name="connsiteX34" fmla="*/ 274595 w 604110"/>
              <a:gd name="connsiteY34" fmla="*/ 513965 h 603052"/>
              <a:gd name="connsiteX35" fmla="*/ 274595 w 604110"/>
              <a:gd name="connsiteY35" fmla="*/ 548229 h 603052"/>
              <a:gd name="connsiteX36" fmla="*/ 329515 w 604110"/>
              <a:gd name="connsiteY36" fmla="*/ 548229 h 603052"/>
              <a:gd name="connsiteX37" fmla="*/ 329515 w 604110"/>
              <a:gd name="connsiteY37" fmla="*/ 513965 h 603052"/>
              <a:gd name="connsiteX38" fmla="*/ 350109 w 604110"/>
              <a:gd name="connsiteY38" fmla="*/ 487376 h 603052"/>
              <a:gd name="connsiteX39" fmla="*/ 399674 w 604110"/>
              <a:gd name="connsiteY39" fmla="*/ 466817 h 603052"/>
              <a:gd name="connsiteX40" fmla="*/ 433037 w 604110"/>
              <a:gd name="connsiteY40" fmla="*/ 471066 h 603052"/>
              <a:gd name="connsiteX41" fmla="*/ 457339 w 604110"/>
              <a:gd name="connsiteY41" fmla="*/ 495325 h 603052"/>
              <a:gd name="connsiteX42" fmla="*/ 496194 w 604110"/>
              <a:gd name="connsiteY42" fmla="*/ 456538 h 603052"/>
              <a:gd name="connsiteX43" fmla="*/ 471892 w 604110"/>
              <a:gd name="connsiteY43" fmla="*/ 432279 h 603052"/>
              <a:gd name="connsiteX44" fmla="*/ 467636 w 604110"/>
              <a:gd name="connsiteY44" fmla="*/ 398974 h 603052"/>
              <a:gd name="connsiteX45" fmla="*/ 488231 w 604110"/>
              <a:gd name="connsiteY45" fmla="*/ 349496 h 603052"/>
              <a:gd name="connsiteX46" fmla="*/ 514866 w 604110"/>
              <a:gd name="connsiteY46" fmla="*/ 328937 h 603052"/>
              <a:gd name="connsiteX47" fmla="*/ 549191 w 604110"/>
              <a:gd name="connsiteY47" fmla="*/ 328937 h 603052"/>
              <a:gd name="connsiteX48" fmla="*/ 549191 w 604110"/>
              <a:gd name="connsiteY48" fmla="*/ 274115 h 603052"/>
              <a:gd name="connsiteX49" fmla="*/ 514866 w 604110"/>
              <a:gd name="connsiteY49" fmla="*/ 274115 h 603052"/>
              <a:gd name="connsiteX50" fmla="*/ 488231 w 604110"/>
              <a:gd name="connsiteY50" fmla="*/ 253556 h 603052"/>
              <a:gd name="connsiteX51" fmla="*/ 467636 w 604110"/>
              <a:gd name="connsiteY51" fmla="*/ 204078 h 603052"/>
              <a:gd name="connsiteX52" fmla="*/ 471892 w 604110"/>
              <a:gd name="connsiteY52" fmla="*/ 170773 h 603052"/>
              <a:gd name="connsiteX53" fmla="*/ 496194 w 604110"/>
              <a:gd name="connsiteY53" fmla="*/ 146514 h 603052"/>
              <a:gd name="connsiteX54" fmla="*/ 457339 w 604110"/>
              <a:gd name="connsiteY54" fmla="*/ 107727 h 603052"/>
              <a:gd name="connsiteX55" fmla="*/ 433037 w 604110"/>
              <a:gd name="connsiteY55" fmla="*/ 131986 h 603052"/>
              <a:gd name="connsiteX56" fmla="*/ 399674 w 604110"/>
              <a:gd name="connsiteY56" fmla="*/ 136235 h 603052"/>
              <a:gd name="connsiteX57" fmla="*/ 350109 w 604110"/>
              <a:gd name="connsiteY57" fmla="*/ 115676 h 603052"/>
              <a:gd name="connsiteX58" fmla="*/ 329515 w 604110"/>
              <a:gd name="connsiteY58" fmla="*/ 89087 h 603052"/>
              <a:gd name="connsiteX59" fmla="*/ 329515 w 604110"/>
              <a:gd name="connsiteY59" fmla="*/ 54823 h 603052"/>
              <a:gd name="connsiteX60" fmla="*/ 247136 w 604110"/>
              <a:gd name="connsiteY60" fmla="*/ 0 h 603052"/>
              <a:gd name="connsiteX61" fmla="*/ 356974 w 604110"/>
              <a:gd name="connsiteY61" fmla="*/ 0 h 603052"/>
              <a:gd name="connsiteX62" fmla="*/ 384434 w 604110"/>
              <a:gd name="connsiteY62" fmla="*/ 27411 h 603052"/>
              <a:gd name="connsiteX63" fmla="*/ 384434 w 604110"/>
              <a:gd name="connsiteY63" fmla="*/ 68940 h 603052"/>
              <a:gd name="connsiteX64" fmla="*/ 408598 w 604110"/>
              <a:gd name="connsiteY64" fmla="*/ 78945 h 603052"/>
              <a:gd name="connsiteX65" fmla="*/ 437980 w 604110"/>
              <a:gd name="connsiteY65" fmla="*/ 49615 h 603052"/>
              <a:gd name="connsiteX66" fmla="*/ 457339 w 604110"/>
              <a:gd name="connsiteY66" fmla="*/ 41528 h 603052"/>
              <a:gd name="connsiteX67" fmla="*/ 476835 w 604110"/>
              <a:gd name="connsiteY67" fmla="*/ 49615 h 603052"/>
              <a:gd name="connsiteX68" fmla="*/ 554408 w 604110"/>
              <a:gd name="connsiteY68" fmla="*/ 127052 h 603052"/>
              <a:gd name="connsiteX69" fmla="*/ 554408 w 604110"/>
              <a:gd name="connsiteY69" fmla="*/ 165839 h 603052"/>
              <a:gd name="connsiteX70" fmla="*/ 525026 w 604110"/>
              <a:gd name="connsiteY70" fmla="*/ 195170 h 603052"/>
              <a:gd name="connsiteX71" fmla="*/ 535049 w 604110"/>
              <a:gd name="connsiteY71" fmla="*/ 219292 h 603052"/>
              <a:gd name="connsiteX72" fmla="*/ 576650 w 604110"/>
              <a:gd name="connsiteY72" fmla="*/ 219292 h 603052"/>
              <a:gd name="connsiteX73" fmla="*/ 604110 w 604110"/>
              <a:gd name="connsiteY73" fmla="*/ 246703 h 603052"/>
              <a:gd name="connsiteX74" fmla="*/ 604110 w 604110"/>
              <a:gd name="connsiteY74" fmla="*/ 356349 h 603052"/>
              <a:gd name="connsiteX75" fmla="*/ 576650 w 604110"/>
              <a:gd name="connsiteY75" fmla="*/ 383760 h 603052"/>
              <a:gd name="connsiteX76" fmla="*/ 535187 w 604110"/>
              <a:gd name="connsiteY76" fmla="*/ 383760 h 603052"/>
              <a:gd name="connsiteX77" fmla="*/ 525026 w 604110"/>
              <a:gd name="connsiteY77" fmla="*/ 407882 h 603052"/>
              <a:gd name="connsiteX78" fmla="*/ 554408 w 604110"/>
              <a:gd name="connsiteY78" fmla="*/ 437213 h 603052"/>
              <a:gd name="connsiteX79" fmla="*/ 554408 w 604110"/>
              <a:gd name="connsiteY79" fmla="*/ 476000 h 603052"/>
              <a:gd name="connsiteX80" fmla="*/ 476835 w 604110"/>
              <a:gd name="connsiteY80" fmla="*/ 553437 h 603052"/>
              <a:gd name="connsiteX81" fmla="*/ 437980 w 604110"/>
              <a:gd name="connsiteY81" fmla="*/ 553437 h 603052"/>
              <a:gd name="connsiteX82" fmla="*/ 408598 w 604110"/>
              <a:gd name="connsiteY82" fmla="*/ 524107 h 603052"/>
              <a:gd name="connsiteX83" fmla="*/ 384434 w 604110"/>
              <a:gd name="connsiteY83" fmla="*/ 534112 h 603052"/>
              <a:gd name="connsiteX84" fmla="*/ 384434 w 604110"/>
              <a:gd name="connsiteY84" fmla="*/ 575641 h 603052"/>
              <a:gd name="connsiteX85" fmla="*/ 356974 w 604110"/>
              <a:gd name="connsiteY85" fmla="*/ 603052 h 603052"/>
              <a:gd name="connsiteX86" fmla="*/ 247136 w 604110"/>
              <a:gd name="connsiteY86" fmla="*/ 603052 h 603052"/>
              <a:gd name="connsiteX87" fmla="*/ 219676 w 604110"/>
              <a:gd name="connsiteY87" fmla="*/ 575641 h 603052"/>
              <a:gd name="connsiteX88" fmla="*/ 219676 w 604110"/>
              <a:gd name="connsiteY88" fmla="*/ 534112 h 603052"/>
              <a:gd name="connsiteX89" fmla="*/ 195512 w 604110"/>
              <a:gd name="connsiteY89" fmla="*/ 524107 h 603052"/>
              <a:gd name="connsiteX90" fmla="*/ 166130 w 604110"/>
              <a:gd name="connsiteY90" fmla="*/ 553437 h 603052"/>
              <a:gd name="connsiteX91" fmla="*/ 127275 w 604110"/>
              <a:gd name="connsiteY91" fmla="*/ 553437 h 603052"/>
              <a:gd name="connsiteX92" fmla="*/ 49702 w 604110"/>
              <a:gd name="connsiteY92" fmla="*/ 476000 h 603052"/>
              <a:gd name="connsiteX93" fmla="*/ 41601 w 604110"/>
              <a:gd name="connsiteY93" fmla="*/ 456538 h 603052"/>
              <a:gd name="connsiteX94" fmla="*/ 49702 w 604110"/>
              <a:gd name="connsiteY94" fmla="*/ 437213 h 603052"/>
              <a:gd name="connsiteX95" fmla="*/ 79083 w 604110"/>
              <a:gd name="connsiteY95" fmla="*/ 407882 h 603052"/>
              <a:gd name="connsiteX96" fmla="*/ 69061 w 604110"/>
              <a:gd name="connsiteY96" fmla="*/ 383760 h 603052"/>
              <a:gd name="connsiteX97" fmla="*/ 27460 w 604110"/>
              <a:gd name="connsiteY97" fmla="*/ 383760 h 603052"/>
              <a:gd name="connsiteX98" fmla="*/ 0 w 604110"/>
              <a:gd name="connsiteY98" fmla="*/ 356349 h 603052"/>
              <a:gd name="connsiteX99" fmla="*/ 0 w 604110"/>
              <a:gd name="connsiteY99" fmla="*/ 246703 h 603052"/>
              <a:gd name="connsiteX100" fmla="*/ 27460 w 604110"/>
              <a:gd name="connsiteY100" fmla="*/ 219292 h 603052"/>
              <a:gd name="connsiteX101" fmla="*/ 69061 w 604110"/>
              <a:gd name="connsiteY101" fmla="*/ 219292 h 603052"/>
              <a:gd name="connsiteX102" fmla="*/ 79083 w 604110"/>
              <a:gd name="connsiteY102" fmla="*/ 195170 h 603052"/>
              <a:gd name="connsiteX103" fmla="*/ 49702 w 604110"/>
              <a:gd name="connsiteY103" fmla="*/ 165839 h 603052"/>
              <a:gd name="connsiteX104" fmla="*/ 49702 w 604110"/>
              <a:gd name="connsiteY104" fmla="*/ 127052 h 603052"/>
              <a:gd name="connsiteX105" fmla="*/ 127275 w 604110"/>
              <a:gd name="connsiteY105" fmla="*/ 49615 h 603052"/>
              <a:gd name="connsiteX106" fmla="*/ 166130 w 604110"/>
              <a:gd name="connsiteY106" fmla="*/ 49615 h 603052"/>
              <a:gd name="connsiteX107" fmla="*/ 195512 w 604110"/>
              <a:gd name="connsiteY107" fmla="*/ 78945 h 603052"/>
              <a:gd name="connsiteX108" fmla="*/ 219676 w 604110"/>
              <a:gd name="connsiteY108" fmla="*/ 68940 h 603052"/>
              <a:gd name="connsiteX109" fmla="*/ 219676 w 604110"/>
              <a:gd name="connsiteY109" fmla="*/ 27411 h 603052"/>
              <a:gd name="connsiteX110" fmla="*/ 247136 w 604110"/>
              <a:gd name="connsiteY110" fmla="*/ 0 h 603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604110" h="603052">
                <a:moveTo>
                  <a:pt x="360585" y="233916"/>
                </a:moveTo>
                <a:cubicBezTo>
                  <a:pt x="367621" y="233916"/>
                  <a:pt x="374658" y="236588"/>
                  <a:pt x="380012" y="241933"/>
                </a:cubicBezTo>
                <a:cubicBezTo>
                  <a:pt x="390721" y="252623"/>
                  <a:pt x="390721" y="270028"/>
                  <a:pt x="380012" y="280718"/>
                </a:cubicBezTo>
                <a:lnTo>
                  <a:pt x="297635" y="362947"/>
                </a:lnTo>
                <a:cubicBezTo>
                  <a:pt x="292281" y="368292"/>
                  <a:pt x="285279" y="371033"/>
                  <a:pt x="278277" y="371033"/>
                </a:cubicBezTo>
                <a:cubicBezTo>
                  <a:pt x="271137" y="371033"/>
                  <a:pt x="264135" y="368292"/>
                  <a:pt x="258781" y="362947"/>
                </a:cubicBezTo>
                <a:lnTo>
                  <a:pt x="222260" y="326355"/>
                </a:lnTo>
                <a:cubicBezTo>
                  <a:pt x="211414" y="315665"/>
                  <a:pt x="211414" y="298397"/>
                  <a:pt x="222260" y="287707"/>
                </a:cubicBezTo>
                <a:cubicBezTo>
                  <a:pt x="232969" y="276880"/>
                  <a:pt x="250268" y="276880"/>
                  <a:pt x="260977" y="287707"/>
                </a:cubicBezTo>
                <a:lnTo>
                  <a:pt x="278277" y="304838"/>
                </a:lnTo>
                <a:lnTo>
                  <a:pt x="341158" y="241933"/>
                </a:lnTo>
                <a:cubicBezTo>
                  <a:pt x="346512" y="236588"/>
                  <a:pt x="353549" y="233916"/>
                  <a:pt x="360585" y="233916"/>
                </a:cubicBezTo>
                <a:close/>
                <a:moveTo>
                  <a:pt x="274595" y="54823"/>
                </a:moveTo>
                <a:lnTo>
                  <a:pt x="274595" y="89087"/>
                </a:lnTo>
                <a:cubicBezTo>
                  <a:pt x="274595" y="101696"/>
                  <a:pt x="266083" y="112524"/>
                  <a:pt x="254001" y="115676"/>
                </a:cubicBezTo>
                <a:cubicBezTo>
                  <a:pt x="236701" y="120199"/>
                  <a:pt x="219951" y="127052"/>
                  <a:pt x="204436" y="136235"/>
                </a:cubicBezTo>
                <a:cubicBezTo>
                  <a:pt x="193590" y="142540"/>
                  <a:pt x="179860" y="140895"/>
                  <a:pt x="171073" y="131986"/>
                </a:cubicBezTo>
                <a:lnTo>
                  <a:pt x="146771" y="107727"/>
                </a:lnTo>
                <a:lnTo>
                  <a:pt x="107916" y="146514"/>
                </a:lnTo>
                <a:lnTo>
                  <a:pt x="132218" y="170773"/>
                </a:lnTo>
                <a:cubicBezTo>
                  <a:pt x="141142" y="179545"/>
                  <a:pt x="142790" y="193251"/>
                  <a:pt x="136474" y="204078"/>
                </a:cubicBezTo>
                <a:cubicBezTo>
                  <a:pt x="127275" y="219566"/>
                  <a:pt x="120410" y="236287"/>
                  <a:pt x="115879" y="253556"/>
                </a:cubicBezTo>
                <a:cubicBezTo>
                  <a:pt x="112721" y="265617"/>
                  <a:pt x="101875" y="274115"/>
                  <a:pt x="89244" y="274115"/>
                </a:cubicBezTo>
                <a:lnTo>
                  <a:pt x="54919" y="274115"/>
                </a:lnTo>
                <a:lnTo>
                  <a:pt x="54919" y="328937"/>
                </a:lnTo>
                <a:lnTo>
                  <a:pt x="89244" y="328937"/>
                </a:lnTo>
                <a:cubicBezTo>
                  <a:pt x="101875" y="328937"/>
                  <a:pt x="112721" y="337435"/>
                  <a:pt x="115879" y="349496"/>
                </a:cubicBezTo>
                <a:cubicBezTo>
                  <a:pt x="120410" y="366765"/>
                  <a:pt x="127275" y="383486"/>
                  <a:pt x="136474" y="398974"/>
                </a:cubicBezTo>
                <a:cubicBezTo>
                  <a:pt x="142790" y="409801"/>
                  <a:pt x="141142" y="423507"/>
                  <a:pt x="132218" y="432279"/>
                </a:cubicBezTo>
                <a:lnTo>
                  <a:pt x="107916" y="456538"/>
                </a:lnTo>
                <a:lnTo>
                  <a:pt x="146771" y="495325"/>
                </a:lnTo>
                <a:lnTo>
                  <a:pt x="171073" y="471066"/>
                </a:lnTo>
                <a:cubicBezTo>
                  <a:pt x="179860" y="462157"/>
                  <a:pt x="193590" y="460512"/>
                  <a:pt x="204436" y="466817"/>
                </a:cubicBezTo>
                <a:cubicBezTo>
                  <a:pt x="219951" y="476000"/>
                  <a:pt x="236701" y="482853"/>
                  <a:pt x="254001" y="487376"/>
                </a:cubicBezTo>
                <a:cubicBezTo>
                  <a:pt x="266083" y="490528"/>
                  <a:pt x="274595" y="501356"/>
                  <a:pt x="274595" y="513965"/>
                </a:cubicBezTo>
                <a:lnTo>
                  <a:pt x="274595" y="548229"/>
                </a:lnTo>
                <a:lnTo>
                  <a:pt x="329515" y="548229"/>
                </a:lnTo>
                <a:lnTo>
                  <a:pt x="329515" y="513965"/>
                </a:lnTo>
                <a:cubicBezTo>
                  <a:pt x="329515" y="501356"/>
                  <a:pt x="338027" y="490528"/>
                  <a:pt x="350109" y="487376"/>
                </a:cubicBezTo>
                <a:cubicBezTo>
                  <a:pt x="367409" y="482853"/>
                  <a:pt x="384159" y="476000"/>
                  <a:pt x="399674" y="466817"/>
                </a:cubicBezTo>
                <a:cubicBezTo>
                  <a:pt x="410520" y="460512"/>
                  <a:pt x="424250" y="462157"/>
                  <a:pt x="433037" y="471066"/>
                </a:cubicBezTo>
                <a:lnTo>
                  <a:pt x="457339" y="495325"/>
                </a:lnTo>
                <a:lnTo>
                  <a:pt x="496194" y="456538"/>
                </a:lnTo>
                <a:lnTo>
                  <a:pt x="471892" y="432279"/>
                </a:lnTo>
                <a:cubicBezTo>
                  <a:pt x="462968" y="423507"/>
                  <a:pt x="461320" y="409801"/>
                  <a:pt x="467636" y="398974"/>
                </a:cubicBezTo>
                <a:cubicBezTo>
                  <a:pt x="476835" y="383486"/>
                  <a:pt x="483700" y="366765"/>
                  <a:pt x="488231" y="349496"/>
                </a:cubicBezTo>
                <a:cubicBezTo>
                  <a:pt x="491389" y="337435"/>
                  <a:pt x="502235" y="328937"/>
                  <a:pt x="514866" y="328937"/>
                </a:cubicBezTo>
                <a:lnTo>
                  <a:pt x="549191" y="328937"/>
                </a:lnTo>
                <a:lnTo>
                  <a:pt x="549191" y="274115"/>
                </a:lnTo>
                <a:lnTo>
                  <a:pt x="514866" y="274115"/>
                </a:lnTo>
                <a:cubicBezTo>
                  <a:pt x="502235" y="274115"/>
                  <a:pt x="491389" y="265617"/>
                  <a:pt x="488231" y="253556"/>
                </a:cubicBezTo>
                <a:cubicBezTo>
                  <a:pt x="483700" y="236287"/>
                  <a:pt x="476835" y="219566"/>
                  <a:pt x="467636" y="204078"/>
                </a:cubicBezTo>
                <a:cubicBezTo>
                  <a:pt x="461320" y="193251"/>
                  <a:pt x="462968" y="179545"/>
                  <a:pt x="471892" y="170773"/>
                </a:cubicBezTo>
                <a:lnTo>
                  <a:pt x="496194" y="146514"/>
                </a:lnTo>
                <a:lnTo>
                  <a:pt x="457339" y="107727"/>
                </a:lnTo>
                <a:lnTo>
                  <a:pt x="433037" y="131986"/>
                </a:lnTo>
                <a:cubicBezTo>
                  <a:pt x="424250" y="140895"/>
                  <a:pt x="410520" y="142540"/>
                  <a:pt x="399674" y="136235"/>
                </a:cubicBezTo>
                <a:cubicBezTo>
                  <a:pt x="384159" y="127052"/>
                  <a:pt x="367409" y="120199"/>
                  <a:pt x="350109" y="115676"/>
                </a:cubicBezTo>
                <a:cubicBezTo>
                  <a:pt x="338027" y="112524"/>
                  <a:pt x="329515" y="101696"/>
                  <a:pt x="329515" y="89087"/>
                </a:cubicBezTo>
                <a:lnTo>
                  <a:pt x="329515" y="54823"/>
                </a:lnTo>
                <a:close/>
                <a:moveTo>
                  <a:pt x="247136" y="0"/>
                </a:moveTo>
                <a:lnTo>
                  <a:pt x="356974" y="0"/>
                </a:lnTo>
                <a:cubicBezTo>
                  <a:pt x="372077" y="0"/>
                  <a:pt x="384434" y="12335"/>
                  <a:pt x="384434" y="27411"/>
                </a:cubicBezTo>
                <a:lnTo>
                  <a:pt x="384434" y="68940"/>
                </a:lnTo>
                <a:cubicBezTo>
                  <a:pt x="392672" y="71818"/>
                  <a:pt x="400772" y="75107"/>
                  <a:pt x="408598" y="78945"/>
                </a:cubicBezTo>
                <a:lnTo>
                  <a:pt x="437980" y="49615"/>
                </a:lnTo>
                <a:cubicBezTo>
                  <a:pt x="443060" y="44407"/>
                  <a:pt x="450062" y="41528"/>
                  <a:pt x="457339" y="41528"/>
                </a:cubicBezTo>
                <a:cubicBezTo>
                  <a:pt x="464616" y="41528"/>
                  <a:pt x="471618" y="44407"/>
                  <a:pt x="476835" y="49615"/>
                </a:cubicBezTo>
                <a:lnTo>
                  <a:pt x="554408" y="127052"/>
                </a:lnTo>
                <a:cubicBezTo>
                  <a:pt x="565255" y="137743"/>
                  <a:pt x="565255" y="155149"/>
                  <a:pt x="554408" y="165839"/>
                </a:cubicBezTo>
                <a:lnTo>
                  <a:pt x="525026" y="195170"/>
                </a:lnTo>
                <a:cubicBezTo>
                  <a:pt x="528871" y="202982"/>
                  <a:pt x="532166" y="211068"/>
                  <a:pt x="535049" y="219292"/>
                </a:cubicBezTo>
                <a:lnTo>
                  <a:pt x="576650" y="219292"/>
                </a:lnTo>
                <a:cubicBezTo>
                  <a:pt x="591753" y="219292"/>
                  <a:pt x="604110" y="231627"/>
                  <a:pt x="604110" y="246703"/>
                </a:cubicBezTo>
                <a:lnTo>
                  <a:pt x="604110" y="356349"/>
                </a:lnTo>
                <a:cubicBezTo>
                  <a:pt x="604110" y="371425"/>
                  <a:pt x="591753" y="383760"/>
                  <a:pt x="576650" y="383760"/>
                </a:cubicBezTo>
                <a:lnTo>
                  <a:pt x="535187" y="383760"/>
                </a:lnTo>
                <a:cubicBezTo>
                  <a:pt x="532166" y="391984"/>
                  <a:pt x="528871" y="400070"/>
                  <a:pt x="525026" y="407882"/>
                </a:cubicBezTo>
                <a:lnTo>
                  <a:pt x="554408" y="437213"/>
                </a:lnTo>
                <a:cubicBezTo>
                  <a:pt x="565255" y="447903"/>
                  <a:pt x="565255" y="465309"/>
                  <a:pt x="554408" y="476000"/>
                </a:cubicBezTo>
                <a:lnTo>
                  <a:pt x="476835" y="553437"/>
                </a:lnTo>
                <a:cubicBezTo>
                  <a:pt x="466126" y="564265"/>
                  <a:pt x="448689" y="564265"/>
                  <a:pt x="437980" y="553437"/>
                </a:cubicBezTo>
                <a:lnTo>
                  <a:pt x="408598" y="524107"/>
                </a:lnTo>
                <a:cubicBezTo>
                  <a:pt x="400772" y="527945"/>
                  <a:pt x="392672" y="531234"/>
                  <a:pt x="384434" y="534112"/>
                </a:cubicBezTo>
                <a:lnTo>
                  <a:pt x="384434" y="575641"/>
                </a:lnTo>
                <a:cubicBezTo>
                  <a:pt x="384434" y="590717"/>
                  <a:pt x="372077" y="603052"/>
                  <a:pt x="356974" y="603052"/>
                </a:cubicBezTo>
                <a:lnTo>
                  <a:pt x="247136" y="603052"/>
                </a:lnTo>
                <a:cubicBezTo>
                  <a:pt x="232033" y="603052"/>
                  <a:pt x="219676" y="590717"/>
                  <a:pt x="219676" y="575641"/>
                </a:cubicBezTo>
                <a:lnTo>
                  <a:pt x="219676" y="534112"/>
                </a:lnTo>
                <a:cubicBezTo>
                  <a:pt x="211438" y="531234"/>
                  <a:pt x="203338" y="527945"/>
                  <a:pt x="195512" y="524107"/>
                </a:cubicBezTo>
                <a:lnTo>
                  <a:pt x="166130" y="553437"/>
                </a:lnTo>
                <a:cubicBezTo>
                  <a:pt x="155421" y="564265"/>
                  <a:pt x="137984" y="564265"/>
                  <a:pt x="127275" y="553437"/>
                </a:cubicBezTo>
                <a:lnTo>
                  <a:pt x="49702" y="476000"/>
                </a:lnTo>
                <a:cubicBezTo>
                  <a:pt x="44484" y="470792"/>
                  <a:pt x="41601" y="463802"/>
                  <a:pt x="41601" y="456538"/>
                </a:cubicBezTo>
                <a:cubicBezTo>
                  <a:pt x="41601" y="449274"/>
                  <a:pt x="44484" y="442284"/>
                  <a:pt x="49702" y="437213"/>
                </a:cubicBezTo>
                <a:lnTo>
                  <a:pt x="79083" y="407882"/>
                </a:lnTo>
                <a:cubicBezTo>
                  <a:pt x="75239" y="400070"/>
                  <a:pt x="71944" y="391984"/>
                  <a:pt x="69061" y="383760"/>
                </a:cubicBezTo>
                <a:lnTo>
                  <a:pt x="27460" y="383760"/>
                </a:lnTo>
                <a:cubicBezTo>
                  <a:pt x="12357" y="383760"/>
                  <a:pt x="0" y="371425"/>
                  <a:pt x="0" y="356349"/>
                </a:cubicBezTo>
                <a:lnTo>
                  <a:pt x="0" y="246703"/>
                </a:lnTo>
                <a:cubicBezTo>
                  <a:pt x="0" y="231627"/>
                  <a:pt x="12357" y="219292"/>
                  <a:pt x="27460" y="219292"/>
                </a:cubicBezTo>
                <a:lnTo>
                  <a:pt x="69061" y="219292"/>
                </a:lnTo>
                <a:cubicBezTo>
                  <a:pt x="71944" y="211068"/>
                  <a:pt x="75239" y="202982"/>
                  <a:pt x="79083" y="195170"/>
                </a:cubicBezTo>
                <a:lnTo>
                  <a:pt x="49702" y="165839"/>
                </a:lnTo>
                <a:cubicBezTo>
                  <a:pt x="38855" y="155149"/>
                  <a:pt x="38855" y="137743"/>
                  <a:pt x="49702" y="127052"/>
                </a:cubicBezTo>
                <a:lnTo>
                  <a:pt x="127275" y="49615"/>
                </a:lnTo>
                <a:cubicBezTo>
                  <a:pt x="137984" y="38787"/>
                  <a:pt x="155421" y="38787"/>
                  <a:pt x="166130" y="49615"/>
                </a:cubicBezTo>
                <a:lnTo>
                  <a:pt x="195512" y="78945"/>
                </a:lnTo>
                <a:cubicBezTo>
                  <a:pt x="203338" y="75107"/>
                  <a:pt x="211438" y="71818"/>
                  <a:pt x="219676" y="68940"/>
                </a:cubicBezTo>
                <a:lnTo>
                  <a:pt x="219676" y="27411"/>
                </a:lnTo>
                <a:cubicBezTo>
                  <a:pt x="219676" y="12335"/>
                  <a:pt x="232033" y="0"/>
                  <a:pt x="24713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>
            <a:normAutofit/>
          </a:bodyPr>
          <a:p>
            <a:pPr>
              <a:lnSpc>
                <a:spcPct val="150000"/>
              </a:lnSpc>
            </a:pPr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3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8451850" y="561340"/>
            <a:ext cx="2687955" cy="63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1169397" y="300521"/>
            <a:ext cx="30276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2800" dirty="0" smtClean="0">
                <a:latin typeface="思源宋体 CN" panose="02020400000000000000" charset="-122"/>
                <a:ea typeface="思源宋体 CN" panose="02020400000000000000" charset="-122"/>
                <a:sym typeface="+mn-ea"/>
              </a:rPr>
              <a:t>编制事项标准目录</a:t>
            </a:r>
            <a:endParaRPr lang="zh-CN" altLang="en-US" sz="2800" dirty="0" smtClean="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63550" y="1036320"/>
            <a:ext cx="10676255" cy="400304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672465" y="1883728"/>
            <a:ext cx="58420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spc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公共资源交易</a:t>
            </a:r>
            <a:endParaRPr lang="zh-CN" altLang="en-US" sz="2400" b="1" spc="9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1293475" y="2068830"/>
            <a:ext cx="584200" cy="19380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样本参照</a:t>
            </a:r>
            <a:endParaRPr lang="zh-CN" altLang="en-US" sz="3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337820" y="5344795"/>
            <a:ext cx="3746500" cy="1209675"/>
            <a:chOff x="11139" y="1917"/>
            <a:chExt cx="5900" cy="1905"/>
          </a:xfrm>
        </p:grpSpPr>
        <p:sp>
          <p:nvSpPr>
            <p:cNvPr id="36" name="椭圆 35"/>
            <p:cNvSpPr/>
            <p:nvPr/>
          </p:nvSpPr>
          <p:spPr>
            <a:xfrm>
              <a:off x="11298" y="2069"/>
              <a:ext cx="1007" cy="1007"/>
            </a:xfrm>
            <a:prstGeom prst="ellipse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11139" y="2160"/>
              <a:ext cx="1326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包图粗黑体" panose="02000800000000000000" pitchFamily="2" charset="-122"/>
                  <a:ea typeface="包图粗黑体" panose="02000800000000000000" pitchFamily="2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包图粗黑体" panose="02000800000000000000" pitchFamily="2" charset="-122"/>
                <a:ea typeface="包图粗黑体" panose="02000800000000000000" pitchFamily="2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12374" y="1917"/>
              <a:ext cx="4665" cy="1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工程建设项目招标投标信息、政府采购信息、国有土地使用权出让信息、矿业权出让信息、国有产权交易信息（一级事项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5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个）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8348345" y="5344795"/>
            <a:ext cx="3607435" cy="1209675"/>
            <a:chOff x="11144" y="4089"/>
            <a:chExt cx="5681" cy="1905"/>
          </a:xfrm>
        </p:grpSpPr>
        <p:sp>
          <p:nvSpPr>
            <p:cNvPr id="42" name="文本框 41"/>
            <p:cNvSpPr txBox="1"/>
            <p:nvPr/>
          </p:nvSpPr>
          <p:spPr>
            <a:xfrm>
              <a:off x="12404" y="4089"/>
              <a:ext cx="4421" cy="1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调研长沙市和湘潭市公共资源交易领域中介服务的情况说明：长沙市和湘潭市的中介服务事项都归属于非政务服务类。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11303" y="4264"/>
              <a:ext cx="1007" cy="1007"/>
            </a:xfrm>
            <a:prstGeom prst="ellipse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1144" y="4355"/>
              <a:ext cx="13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包图粗黑体" panose="02000800000000000000" pitchFamily="2" charset="-122"/>
                  <a:ea typeface="包图粗黑体" panose="02000800000000000000" pitchFamily="2" charset="-122"/>
                  <a:sym typeface="+mn-ea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包图粗黑体" panose="02000800000000000000" pitchFamily="2" charset="-122"/>
                <a:ea typeface="包图粗黑体" panose="02000800000000000000" pitchFamily="2" charset="-122"/>
              </a:endParaRPr>
            </a:p>
          </p:txBody>
        </p:sp>
      </p:grpSp>
      <p:pic>
        <p:nvPicPr>
          <p:cNvPr id="13" name="图片 5" descr="C:\Users\86181\Desktop\微信图片_20201207104035.png微信图片_20201207104035"/>
          <p:cNvPicPr>
            <a:picLocks noChangeAspect="1"/>
          </p:cNvPicPr>
          <p:nvPr/>
        </p:nvPicPr>
        <p:blipFill>
          <a:blip r:embed="rId1">
            <a:lum contrast="12000"/>
          </a:blip>
          <a:srcRect/>
          <a:stretch>
            <a:fillRect/>
          </a:stretch>
        </p:blipFill>
        <p:spPr>
          <a:xfrm>
            <a:off x="1179830" y="1212215"/>
            <a:ext cx="9795510" cy="365188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" name="组合 14"/>
          <p:cNvGrpSpPr/>
          <p:nvPr/>
        </p:nvGrpSpPr>
        <p:grpSpPr>
          <a:xfrm>
            <a:off x="4380230" y="5344795"/>
            <a:ext cx="3672205" cy="1209675"/>
            <a:chOff x="11144" y="4089"/>
            <a:chExt cx="5630" cy="1905"/>
          </a:xfrm>
        </p:grpSpPr>
        <p:sp>
          <p:nvSpPr>
            <p:cNvPr id="16" name="文本框 15"/>
            <p:cNvSpPr txBox="1"/>
            <p:nvPr/>
          </p:nvSpPr>
          <p:spPr>
            <a:xfrm>
              <a:off x="12404" y="4089"/>
              <a:ext cx="4370" cy="1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审批核准信息、资格预审公告、招标公告、中标候选人公示、中标结果、合同订立信息、合同履行及变更信息等。（二级事项</a:t>
              </a:r>
              <a:r>
                <a:rPr lang="en-US" altLang="zh-CN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40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个）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11303" y="4264"/>
              <a:ext cx="1007" cy="1007"/>
            </a:xfrm>
            <a:prstGeom prst="ellipse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1144" y="4355"/>
              <a:ext cx="13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包图粗黑体" panose="02000800000000000000" pitchFamily="2" charset="-122"/>
                  <a:ea typeface="包图粗黑体" panose="02000800000000000000" pitchFamily="2" charset="-122"/>
                </a:rPr>
                <a:t>02</a:t>
              </a:r>
              <a:endParaRPr lang="zh-CN" altLang="en-US" sz="2800" dirty="0">
                <a:solidFill>
                  <a:schemeClr val="bg1"/>
                </a:solidFill>
                <a:latin typeface="包图粗黑体" panose="02000800000000000000" pitchFamily="2" charset="-122"/>
                <a:ea typeface="包图粗黑体" panose="020008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7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669540"/>
            <a:ext cx="12192000" cy="189357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4563110"/>
            <a:ext cx="12192000" cy="127000"/>
          </a:xfrm>
          <a:prstGeom prst="rect">
            <a:avLst/>
          </a:prstGeom>
          <a:solidFill>
            <a:srgbClr val="1B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261610" y="3186430"/>
            <a:ext cx="5160645" cy="8604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5000" b="1" spc="3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建立工作群</a:t>
            </a:r>
            <a:endParaRPr lang="zh-CN" altLang="en-US" sz="5000" b="1" spc="3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785165" y="-709469"/>
            <a:ext cx="1955800" cy="8555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55000" dirty="0">
                <a:solidFill>
                  <a:schemeClr val="bg1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Helvetica-Narrow-Bold" charset="0"/>
              </a:rPr>
              <a:t>4</a:t>
            </a:r>
            <a:endParaRPr lang="en-US" altLang="zh-CN" sz="55000" dirty="0">
              <a:solidFill>
                <a:schemeClr val="bg1"/>
              </a:solidFill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Helvetica-Narrow-Bold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bldLvl="0" animBg="1"/>
      <p:bldP spid="2" grpId="0" bldLvl="0" animBg="1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/>
          <p:cNvSpPr/>
          <p:nvPr/>
        </p:nvSpPr>
        <p:spPr>
          <a:xfrm>
            <a:off x="8508455" y="4118610"/>
            <a:ext cx="5558971" cy="5558971"/>
          </a:xfrm>
          <a:prstGeom prst="ellipse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E:\照片库\16sucai_201506210916.jpg16sucai_2015062109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lum bright="6000"/>
          </a:blip>
          <a:srcRect/>
          <a:stretch>
            <a:fillRect/>
          </a:stretch>
        </p:blipFill>
        <p:spPr>
          <a:xfrm>
            <a:off x="5482590" y="1780540"/>
            <a:ext cx="5960745" cy="4393565"/>
          </a:xfrm>
          <a:prstGeom prst="rect">
            <a:avLst/>
          </a:prstGeom>
          <a:effectLst>
            <a:outerShdw blurRad="63500" algn="ctr" rotWithShape="0">
              <a:prstClr val="black">
                <a:alpha val="20000"/>
              </a:prstClr>
            </a:outerShdw>
          </a:effectLst>
        </p:spPr>
      </p:pic>
      <p:sp>
        <p:nvSpPr>
          <p:cNvPr id="2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3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4" name="直接连接符 3"/>
          <p:cNvCxnSpPr>
            <a:stCxn id="9" idx="3"/>
          </p:cNvCxnSpPr>
          <p:nvPr/>
        </p:nvCxnSpPr>
        <p:spPr>
          <a:xfrm flipV="1">
            <a:off x="3150870" y="556260"/>
            <a:ext cx="7988935" cy="50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文本框 8"/>
          <p:cNvSpPr txBox="1"/>
          <p:nvPr/>
        </p:nvSpPr>
        <p:spPr>
          <a:xfrm>
            <a:off x="1189717" y="300521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2800" dirty="0" smtClean="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sym typeface="+mn-ea"/>
              </a:rPr>
              <a:t>建立工作群</a:t>
            </a:r>
            <a:endParaRPr lang="zh-CN" altLang="en-US" sz="2800" dirty="0" smtClean="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80720" y="2669540"/>
            <a:ext cx="3891915" cy="22904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en-US" altLang="zh-CN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</a:t>
            </a:r>
            <a:r>
              <a:rPr lang="zh-CN" altLang="en-US" sz="22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本次业务培训会，市协调小组将动态汇编发布相关政策、标准和文献等；以便各县市区和市直相关部门对国省最新工作要求，开展调研学习。</a:t>
            </a:r>
            <a:endParaRPr lang="zh-CN" altLang="en-US" sz="22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1111250"/>
            <a:ext cx="5013960" cy="710565"/>
            <a:chOff x="0" y="1750"/>
            <a:chExt cx="7896" cy="1119"/>
          </a:xfrm>
        </p:grpSpPr>
        <p:sp>
          <p:nvSpPr>
            <p:cNvPr id="41" name="五边形 40"/>
            <p:cNvSpPr/>
            <p:nvPr/>
          </p:nvSpPr>
          <p:spPr>
            <a:xfrm>
              <a:off x="0" y="1750"/>
              <a:ext cx="7896" cy="1119"/>
            </a:xfrm>
            <a:prstGeom prst="homePlate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8" y="1850"/>
              <a:ext cx="697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200" b="1" spc="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扫码下载培训材料</a:t>
              </a:r>
              <a:endParaRPr lang="zh-CN" altLang="en-US" sz="3200" b="1" spc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平行四边形 28"/>
          <p:cNvSpPr/>
          <p:nvPr/>
        </p:nvSpPr>
        <p:spPr>
          <a:xfrm>
            <a:off x="6275705" y="3576320"/>
            <a:ext cx="5503545" cy="844550"/>
          </a:xfrm>
          <a:prstGeom prst="parallelogram">
            <a:avLst>
              <a:gd name="adj" fmla="val 48207"/>
            </a:avLst>
          </a:prstGeom>
          <a:noFill/>
          <a:ln w="158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 anchorCtr="0"/>
          <a:lstStyle/>
          <a:p>
            <a:pPr algn="l" fontAlgn="base">
              <a:lnSpc>
                <a:spcPct val="90000"/>
              </a:lnSpc>
              <a:defRPr/>
            </a:pPr>
            <a:r>
              <a:rPr lang="zh-CN" altLang="en-US" sz="2800" spc="300" dirty="0">
                <a:solidFill>
                  <a:srgbClr val="1B2F47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学习、理解和使用26个领域事项梳理标准指引</a:t>
            </a:r>
            <a:endParaRPr lang="zh-CN" altLang="en-US" sz="2800" spc="300" dirty="0">
              <a:solidFill>
                <a:srgbClr val="1B2F47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0" name="任意多边形 19"/>
          <p:cNvSpPr/>
          <p:nvPr/>
        </p:nvSpPr>
        <p:spPr bwMode="auto">
          <a:xfrm>
            <a:off x="0" y="0"/>
            <a:ext cx="6513830" cy="6858000"/>
          </a:xfrm>
          <a:custGeom>
            <a:avLst/>
            <a:gdLst>
              <a:gd name="connsiteX0" fmla="*/ 4626467 w 7616504"/>
              <a:gd name="connsiteY0" fmla="*/ 0 h 6858000"/>
              <a:gd name="connsiteX1" fmla="*/ 7616504 w 7616504"/>
              <a:gd name="connsiteY1" fmla="*/ 0 h 6858000"/>
              <a:gd name="connsiteX2" fmla="*/ 764866 w 7616504"/>
              <a:gd name="connsiteY2" fmla="*/ 6858000 h 6858000"/>
              <a:gd name="connsiteX3" fmla="*/ 0 w 7616504"/>
              <a:gd name="connsiteY3" fmla="*/ 6858000 h 6858000"/>
              <a:gd name="connsiteX4" fmla="*/ 0 w 7616504"/>
              <a:gd name="connsiteY4" fmla="*/ 463518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16504" h="6858000">
                <a:moveTo>
                  <a:pt x="4626467" y="0"/>
                </a:moveTo>
                <a:lnTo>
                  <a:pt x="7616504" y="0"/>
                </a:lnTo>
                <a:lnTo>
                  <a:pt x="764866" y="6858000"/>
                </a:lnTo>
                <a:lnTo>
                  <a:pt x="0" y="6858000"/>
                </a:lnTo>
                <a:lnTo>
                  <a:pt x="0" y="4635180"/>
                </a:lnTo>
                <a:close/>
              </a:path>
            </a:pathLst>
          </a:custGeom>
          <a:solidFill>
            <a:srgbClr val="1B2F4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dirty="0">
              <a:solidFill>
                <a:schemeClr val="lt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2" name="任意多边形 21"/>
          <p:cNvSpPr/>
          <p:nvPr/>
        </p:nvSpPr>
        <p:spPr bwMode="auto">
          <a:xfrm>
            <a:off x="1" y="1"/>
            <a:ext cx="5218114" cy="5232675"/>
          </a:xfrm>
          <a:custGeom>
            <a:avLst/>
            <a:gdLst>
              <a:gd name="connsiteX0" fmla="*/ 2228076 w 5218114"/>
              <a:gd name="connsiteY0" fmla="*/ 0 h 5232675"/>
              <a:gd name="connsiteX1" fmla="*/ 5218114 w 5218114"/>
              <a:gd name="connsiteY1" fmla="*/ 0 h 5232675"/>
              <a:gd name="connsiteX2" fmla="*/ 0 w 5218114"/>
              <a:gd name="connsiteY2" fmla="*/ 5232675 h 5232675"/>
              <a:gd name="connsiteX3" fmla="*/ 0 w 5218114"/>
              <a:gd name="connsiteY3" fmla="*/ 2237834 h 5232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18114" h="5232675">
                <a:moveTo>
                  <a:pt x="2228076" y="0"/>
                </a:moveTo>
                <a:lnTo>
                  <a:pt x="5218114" y="0"/>
                </a:lnTo>
                <a:lnTo>
                  <a:pt x="0" y="5232675"/>
                </a:lnTo>
                <a:lnTo>
                  <a:pt x="0" y="2237834"/>
                </a:lnTo>
                <a:close/>
              </a:path>
            </a:pathLst>
          </a:custGeom>
          <a:solidFill>
            <a:srgbClr val="DE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dirty="0">
              <a:solidFill>
                <a:schemeClr val="lt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8" name="任意多边形 17"/>
          <p:cNvSpPr/>
          <p:nvPr/>
        </p:nvSpPr>
        <p:spPr bwMode="auto">
          <a:xfrm>
            <a:off x="1" y="0"/>
            <a:ext cx="4072994" cy="4077170"/>
          </a:xfrm>
          <a:custGeom>
            <a:avLst/>
            <a:gdLst>
              <a:gd name="connsiteX0" fmla="*/ 1082956 w 4072994"/>
              <a:gd name="connsiteY0" fmla="*/ 0 h 4077170"/>
              <a:gd name="connsiteX1" fmla="*/ 4072994 w 4072994"/>
              <a:gd name="connsiteY1" fmla="*/ 0 h 4077170"/>
              <a:gd name="connsiteX2" fmla="*/ 0 w 4072994"/>
              <a:gd name="connsiteY2" fmla="*/ 4077170 h 4077170"/>
              <a:gd name="connsiteX3" fmla="*/ 0 w 4072994"/>
              <a:gd name="connsiteY3" fmla="*/ 1082955 h 4077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72994" h="4077170">
                <a:moveTo>
                  <a:pt x="1082956" y="0"/>
                </a:moveTo>
                <a:lnTo>
                  <a:pt x="4072994" y="0"/>
                </a:lnTo>
                <a:lnTo>
                  <a:pt x="0" y="4077170"/>
                </a:lnTo>
                <a:lnTo>
                  <a:pt x="0" y="1082955"/>
                </a:lnTo>
                <a:close/>
              </a:path>
            </a:pathLst>
          </a:custGeom>
          <a:solidFill>
            <a:srgbClr val="1B2F4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dirty="0">
              <a:solidFill>
                <a:schemeClr val="lt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4" name="任意多边形 23"/>
          <p:cNvSpPr/>
          <p:nvPr/>
        </p:nvSpPr>
        <p:spPr bwMode="auto">
          <a:xfrm>
            <a:off x="2" y="0"/>
            <a:ext cx="2997851" cy="3012729"/>
          </a:xfrm>
          <a:custGeom>
            <a:avLst/>
            <a:gdLst>
              <a:gd name="connsiteX0" fmla="*/ 0 w 2997851"/>
              <a:gd name="connsiteY0" fmla="*/ 0 h 3012729"/>
              <a:gd name="connsiteX1" fmla="*/ 2997851 w 2997851"/>
              <a:gd name="connsiteY1" fmla="*/ 0 h 3012729"/>
              <a:gd name="connsiteX2" fmla="*/ 0 w 2997851"/>
              <a:gd name="connsiteY2" fmla="*/ 3012729 h 3012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97851" h="3012729">
                <a:moveTo>
                  <a:pt x="0" y="0"/>
                </a:moveTo>
                <a:lnTo>
                  <a:pt x="2997851" y="0"/>
                </a:lnTo>
                <a:lnTo>
                  <a:pt x="0" y="3012729"/>
                </a:lnTo>
                <a:close/>
              </a:path>
            </a:pathLst>
          </a:custGeom>
          <a:solidFill>
            <a:srgbClr val="DE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dirty="0">
              <a:solidFill>
                <a:schemeClr val="lt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6" name="任意多边形 15"/>
          <p:cNvSpPr/>
          <p:nvPr/>
        </p:nvSpPr>
        <p:spPr bwMode="auto">
          <a:xfrm>
            <a:off x="1" y="0"/>
            <a:ext cx="357714" cy="357714"/>
          </a:xfrm>
          <a:custGeom>
            <a:avLst/>
            <a:gdLst>
              <a:gd name="connsiteX0" fmla="*/ 0 w 357714"/>
              <a:gd name="connsiteY0" fmla="*/ 0 h 357714"/>
              <a:gd name="connsiteX1" fmla="*/ 357714 w 357714"/>
              <a:gd name="connsiteY1" fmla="*/ 0 h 357714"/>
              <a:gd name="connsiteX2" fmla="*/ 0 w 357714"/>
              <a:gd name="connsiteY2" fmla="*/ 357714 h 35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7714" h="357714">
                <a:moveTo>
                  <a:pt x="0" y="0"/>
                </a:moveTo>
                <a:lnTo>
                  <a:pt x="357714" y="0"/>
                </a:lnTo>
                <a:lnTo>
                  <a:pt x="0" y="357714"/>
                </a:lnTo>
                <a:close/>
              </a:path>
            </a:pathLst>
          </a:custGeom>
          <a:solidFill>
            <a:srgbClr val="1B2F4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dirty="0">
              <a:solidFill>
                <a:schemeClr val="lt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5" name="TextBox 59"/>
          <p:cNvSpPr txBox="1">
            <a:spLocks noChangeArrowheads="1"/>
          </p:cNvSpPr>
          <p:nvPr/>
        </p:nvSpPr>
        <p:spPr bwMode="auto">
          <a:xfrm flipH="1">
            <a:off x="288" y="1377692"/>
            <a:ext cx="4435223" cy="13220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sz="8000" b="1" kern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目 录</a:t>
            </a:r>
            <a:endParaRPr lang="zh-CN" altLang="en-US" sz="8000" b="1" kern="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6" name="平行四边形 25"/>
          <p:cNvSpPr/>
          <p:nvPr/>
        </p:nvSpPr>
        <p:spPr>
          <a:xfrm>
            <a:off x="5151637" y="2563351"/>
            <a:ext cx="1351174" cy="619355"/>
          </a:xfrm>
          <a:prstGeom prst="parallelogram">
            <a:avLst>
              <a:gd name="adj" fmla="val 48207"/>
            </a:avLst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zh-CN" sz="2800" spc="300" dirty="0">
                <a:solidFill>
                  <a:prstClr val="white"/>
                </a:solidFill>
                <a:latin typeface="inpin heiti" charset="-122"/>
                <a:ea typeface="inpin heiti" charset="-122"/>
              </a:rPr>
              <a:t>01</a:t>
            </a:r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7" name="平行四边形 26"/>
          <p:cNvSpPr/>
          <p:nvPr/>
        </p:nvSpPr>
        <p:spPr>
          <a:xfrm>
            <a:off x="6437076" y="2546721"/>
            <a:ext cx="5005674" cy="619355"/>
          </a:xfrm>
          <a:prstGeom prst="parallelogram">
            <a:avLst>
              <a:gd name="adj" fmla="val 48207"/>
            </a:avLst>
          </a:prstGeom>
          <a:noFill/>
          <a:ln w="158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zh-CN" altLang="en-US" sz="2800" spc="300" dirty="0">
                <a:solidFill>
                  <a:srgbClr val="9B1E23"/>
                </a:solidFill>
                <a:latin typeface="微软雅黑" panose="020B0503020204020204" charset="-122"/>
                <a:ea typeface="微软雅黑" panose="020B0503020204020204" charset="-122"/>
              </a:rPr>
              <a:t>前期调研准备</a:t>
            </a:r>
            <a:endParaRPr lang="zh-CN" altLang="en-US" sz="2800" spc="300" dirty="0">
              <a:solidFill>
                <a:srgbClr val="9B1E2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平行四边形 27"/>
          <p:cNvSpPr/>
          <p:nvPr/>
        </p:nvSpPr>
        <p:spPr>
          <a:xfrm>
            <a:off x="5151755" y="3565525"/>
            <a:ext cx="1351280" cy="844550"/>
          </a:xfrm>
          <a:prstGeom prst="parallelogram">
            <a:avLst>
              <a:gd name="adj" fmla="val 48207"/>
            </a:avLst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spc="300" dirty="0">
                <a:solidFill>
                  <a:prstClr val="white"/>
                </a:solidFill>
                <a:latin typeface="inpin heiti" charset="-122"/>
                <a:ea typeface="inpin heiti" charset="-122"/>
              </a:rPr>
              <a:t>02</a:t>
            </a:r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30" name="平行四边形 29"/>
          <p:cNvSpPr/>
          <p:nvPr/>
        </p:nvSpPr>
        <p:spPr>
          <a:xfrm>
            <a:off x="5151637" y="4794227"/>
            <a:ext cx="1351174" cy="619355"/>
          </a:xfrm>
          <a:prstGeom prst="parallelogram">
            <a:avLst>
              <a:gd name="adj" fmla="val 48207"/>
            </a:avLst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spc="300" dirty="0">
                <a:solidFill>
                  <a:prstClr val="white"/>
                </a:solidFill>
                <a:latin typeface="inpin heiti" charset="-122"/>
                <a:ea typeface="inpin heiti" charset="-122"/>
              </a:rPr>
              <a:t>03</a:t>
            </a:r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31" name="平行四边形 30"/>
          <p:cNvSpPr/>
          <p:nvPr/>
        </p:nvSpPr>
        <p:spPr>
          <a:xfrm>
            <a:off x="6437076" y="4777597"/>
            <a:ext cx="5005674" cy="619355"/>
          </a:xfrm>
          <a:prstGeom prst="parallelogram">
            <a:avLst>
              <a:gd name="adj" fmla="val 48207"/>
            </a:avLst>
          </a:prstGeom>
          <a:noFill/>
          <a:ln w="158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zh-CN" altLang="en-US" sz="2800" spc="300" dirty="0" smtClean="0">
                <a:solidFill>
                  <a:srgbClr val="9B1E23"/>
                </a:solidFill>
                <a:latin typeface="微软雅黑" panose="020B0503020204020204" charset="-122"/>
                <a:ea typeface="微软雅黑" panose="020B0503020204020204" charset="-122"/>
              </a:rPr>
              <a:t>编制事项标准目录</a:t>
            </a:r>
            <a:endParaRPr lang="zh-CN" altLang="en-US" sz="2800" spc="300" dirty="0" smtClean="0">
              <a:solidFill>
                <a:srgbClr val="9B1E2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平行四边形 31"/>
          <p:cNvSpPr/>
          <p:nvPr/>
        </p:nvSpPr>
        <p:spPr>
          <a:xfrm>
            <a:off x="5151637" y="5736945"/>
            <a:ext cx="1351174" cy="619355"/>
          </a:xfrm>
          <a:prstGeom prst="parallelogram">
            <a:avLst>
              <a:gd name="adj" fmla="val 48207"/>
            </a:avLst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spc="300" dirty="0">
                <a:solidFill>
                  <a:prstClr val="white"/>
                </a:solidFill>
                <a:latin typeface="inpin heiti" charset="-122"/>
                <a:ea typeface="inpin heiti" charset="-122"/>
              </a:rPr>
              <a:t>04</a:t>
            </a:r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33" name="平行四边形 32"/>
          <p:cNvSpPr/>
          <p:nvPr/>
        </p:nvSpPr>
        <p:spPr>
          <a:xfrm>
            <a:off x="6437076" y="5720315"/>
            <a:ext cx="5005674" cy="619355"/>
          </a:xfrm>
          <a:prstGeom prst="parallelogram">
            <a:avLst>
              <a:gd name="adj" fmla="val 48207"/>
            </a:avLst>
          </a:prstGeom>
          <a:noFill/>
          <a:ln w="15875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defRPr/>
            </a:pPr>
            <a:r>
              <a:rPr lang="zh-CN" altLang="en-US" sz="2800" spc="300" dirty="0">
                <a:solidFill>
                  <a:srgbClr val="1B2F47"/>
                </a:solidFill>
                <a:latin typeface="微软雅黑" panose="020B0503020204020204" charset="-122"/>
                <a:ea typeface="微软雅黑" panose="020B0503020204020204" charset="-122"/>
              </a:rPr>
              <a:t>建立工作群</a:t>
            </a:r>
            <a:endParaRPr lang="zh-CN" altLang="en-US" sz="2800" spc="300" dirty="0">
              <a:solidFill>
                <a:srgbClr val="1B2F47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11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decel="100000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250" fill="hold"/>
                                        <p:tgtEl>
                                          <p:spTgt spid="25"/>
                                        </p:tgtEl>
                                      </p:cBhvr>
                                      <p:by x="83000" y="8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600"/>
                            </p:stCondLst>
                            <p:childTnLst>
                              <p:par>
                                <p:cTn id="42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5" grpId="2"/>
      <p:bldP spid="26" grpId="0" bldLvl="0" animBg="1"/>
      <p:bldP spid="27" grpId="0" bldLvl="0" animBg="1"/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2223770" y="2082165"/>
            <a:ext cx="2882900" cy="2649301"/>
            <a:chOff x="3230" y="3279"/>
            <a:chExt cx="4540" cy="4172"/>
          </a:xfrm>
        </p:grpSpPr>
        <p:cxnSp>
          <p:nvCxnSpPr>
            <p:cNvPr id="13" name="直接连接符 57"/>
            <p:cNvCxnSpPr/>
            <p:nvPr/>
          </p:nvCxnSpPr>
          <p:spPr>
            <a:xfrm>
              <a:off x="5495" y="5178"/>
              <a:ext cx="0" cy="2273"/>
            </a:xfrm>
            <a:prstGeom prst="line">
              <a:avLst/>
            </a:prstGeom>
            <a:ln>
              <a:solidFill>
                <a:srgbClr val="DE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>
              <a:spLocks noChangeAspect="1"/>
            </p:cNvSpPr>
            <p:nvPr/>
          </p:nvSpPr>
          <p:spPr>
            <a:xfrm>
              <a:off x="4232" y="3279"/>
              <a:ext cx="2481" cy="2481"/>
            </a:xfrm>
            <a:prstGeom prst="ellipse">
              <a:avLst/>
            </a:prstGeom>
            <a:solidFill>
              <a:srgbClr val="DE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燕尾形 20"/>
            <p:cNvSpPr/>
            <p:nvPr/>
          </p:nvSpPr>
          <p:spPr>
            <a:xfrm>
              <a:off x="3230" y="6170"/>
              <a:ext cx="4540" cy="831"/>
            </a:xfrm>
            <a:prstGeom prst="chevron">
              <a:avLst/>
            </a:prstGeom>
            <a:solidFill>
              <a:srgbClr val="DE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文本框 22"/>
            <p:cNvSpPr txBox="1"/>
            <p:nvPr/>
          </p:nvSpPr>
          <p:spPr>
            <a:xfrm>
              <a:off x="4625" y="3721"/>
              <a:ext cx="1696" cy="1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60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kumimoji="1" lang="en-US" altLang="zh-CN" sz="60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2305685" y="4766945"/>
            <a:ext cx="8130540" cy="1737995"/>
            <a:chOff x="3359" y="7507"/>
            <a:chExt cx="12804" cy="2737"/>
          </a:xfrm>
        </p:grpSpPr>
        <p:sp>
          <p:nvSpPr>
            <p:cNvPr id="29" name="TextBox 83"/>
            <p:cNvSpPr txBox="1">
              <a:spLocks noChangeArrowheads="1"/>
            </p:cNvSpPr>
            <p:nvPr/>
          </p:nvSpPr>
          <p:spPr bwMode="auto">
            <a:xfrm>
              <a:off x="3359" y="7507"/>
              <a:ext cx="4862" cy="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6" tIns="45708" rIns="91416" bIns="4570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z="2200" b="1" dirty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完善八项制度</a:t>
              </a:r>
              <a:endParaRPr lang="zh-CN" altLang="en-US" sz="2200" b="1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" name="文本框 180"/>
            <p:cNvSpPr txBox="1">
              <a:spLocks noChangeArrowheads="1"/>
            </p:cNvSpPr>
            <p:nvPr/>
          </p:nvSpPr>
          <p:spPr bwMode="auto">
            <a:xfrm>
              <a:off x="4044" y="8475"/>
              <a:ext cx="12119" cy="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6" tIns="45708" rIns="91416" bIns="4570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主动公开，依申请公开，保密审查，组织协调，年度报告，工作考核，社会评议，责任追究。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包括政府信息公开审查和源头认定机制；政府信息公开申请登记、审核、办理、答复、归档、发布等工作制度；解读方案、解读材料与政策文件同步组织、同步审签、同步部署工作机制；诉求回应机制；公众参与基层行政决策机制；基层政务公开与村（居）务公开协同发展机制等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0" y="1111250"/>
            <a:ext cx="3018155" cy="710565"/>
            <a:chOff x="0" y="1750"/>
            <a:chExt cx="4753" cy="1119"/>
          </a:xfrm>
        </p:grpSpPr>
        <p:sp>
          <p:nvSpPr>
            <p:cNvPr id="41" name="五边形 40"/>
            <p:cNvSpPr/>
            <p:nvPr/>
          </p:nvSpPr>
          <p:spPr>
            <a:xfrm>
              <a:off x="0" y="1750"/>
              <a:ext cx="4753" cy="1119"/>
            </a:xfrm>
            <a:prstGeom prst="homePlate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8" y="1850"/>
              <a:ext cx="4049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200" b="1" spc="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工作动态</a:t>
              </a:r>
              <a:endParaRPr lang="zh-CN" altLang="en-US" sz="3200" b="1" spc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556895" y="3225165"/>
            <a:ext cx="1667510" cy="1936750"/>
            <a:chOff x="877" y="5079"/>
            <a:chExt cx="2626" cy="3050"/>
          </a:xfrm>
        </p:grpSpPr>
        <p:sp>
          <p:nvSpPr>
            <p:cNvPr id="22" name="矩形 21"/>
            <p:cNvSpPr/>
            <p:nvPr/>
          </p:nvSpPr>
          <p:spPr>
            <a:xfrm>
              <a:off x="877" y="5079"/>
              <a:ext cx="2073" cy="3050"/>
            </a:xfrm>
            <a:prstGeom prst="rect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004" y="5383"/>
              <a:ext cx="2499" cy="2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200" b="1" spc="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健全工作制度</a:t>
              </a:r>
              <a:endParaRPr lang="zh-CN" altLang="en-US" sz="3200" b="1" spc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5021580" y="2604318"/>
            <a:ext cx="2882900" cy="2628717"/>
            <a:chOff x="7636" y="4101"/>
            <a:chExt cx="4540" cy="4140"/>
          </a:xfrm>
        </p:grpSpPr>
        <p:sp>
          <p:nvSpPr>
            <p:cNvPr id="34" name="燕尾形 33"/>
            <p:cNvSpPr/>
            <p:nvPr/>
          </p:nvSpPr>
          <p:spPr>
            <a:xfrm>
              <a:off x="7636" y="4600"/>
              <a:ext cx="4540" cy="831"/>
            </a:xfrm>
            <a:prstGeom prst="chevron">
              <a:avLst/>
            </a:prstGeom>
            <a:solidFill>
              <a:srgbClr val="DE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cxnSp>
          <p:nvCxnSpPr>
            <p:cNvPr id="35" name="直接连接符 57"/>
            <p:cNvCxnSpPr/>
            <p:nvPr/>
          </p:nvCxnSpPr>
          <p:spPr>
            <a:xfrm flipV="1">
              <a:off x="10014" y="4101"/>
              <a:ext cx="0" cy="2273"/>
            </a:xfrm>
            <a:prstGeom prst="line">
              <a:avLst/>
            </a:prstGeom>
            <a:ln>
              <a:solidFill>
                <a:srgbClr val="DE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椭圆 35"/>
            <p:cNvSpPr>
              <a:spLocks noChangeAspect="1"/>
            </p:cNvSpPr>
            <p:nvPr/>
          </p:nvSpPr>
          <p:spPr>
            <a:xfrm>
              <a:off x="8773" y="5760"/>
              <a:ext cx="2481" cy="2481"/>
            </a:xfrm>
            <a:prstGeom prst="ellipse">
              <a:avLst/>
            </a:prstGeom>
            <a:solidFill>
              <a:srgbClr val="DE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37" name="文本框 22"/>
            <p:cNvSpPr txBox="1"/>
            <p:nvPr/>
          </p:nvSpPr>
          <p:spPr>
            <a:xfrm>
              <a:off x="9166" y="6202"/>
              <a:ext cx="1696" cy="1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ctr"/>
              <a:r>
                <a:rPr kumimoji="1" lang="en-US" altLang="zh-CN" sz="60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kumimoji="1" lang="en-US" altLang="zh-CN" sz="60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4788535" y="715645"/>
            <a:ext cx="3411855" cy="1737995"/>
            <a:chOff x="7269" y="1937"/>
            <a:chExt cx="5373" cy="2737"/>
          </a:xfrm>
        </p:grpSpPr>
        <p:sp>
          <p:nvSpPr>
            <p:cNvPr id="42" name="TextBox 83"/>
            <p:cNvSpPr txBox="1">
              <a:spLocks noChangeArrowheads="1"/>
            </p:cNvSpPr>
            <p:nvPr/>
          </p:nvSpPr>
          <p:spPr bwMode="auto">
            <a:xfrm>
              <a:off x="7269" y="1937"/>
              <a:ext cx="4862" cy="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6" tIns="45708" rIns="91416" bIns="4570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z="2200" b="1" dirty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开展三类培训</a:t>
              </a:r>
              <a:endParaRPr lang="zh-CN" altLang="en-US" sz="2200" b="1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文本框 180"/>
            <p:cNvSpPr txBox="1">
              <a:spLocks noChangeArrowheads="1"/>
            </p:cNvSpPr>
            <p:nvPr/>
          </p:nvSpPr>
          <p:spPr bwMode="auto">
            <a:xfrm>
              <a:off x="7810" y="2905"/>
              <a:ext cx="4832" cy="1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6" tIns="45708" rIns="91416" bIns="4570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（集中培训、分领域培训、网络视频培训）。包括建立信息员资料台账（包括单位名称、姓名、职务、手机号码），进行点对点指导等。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8220075" y="887095"/>
            <a:ext cx="2882900" cy="2649301"/>
            <a:chOff x="12657" y="1397"/>
            <a:chExt cx="4540" cy="4172"/>
          </a:xfrm>
        </p:grpSpPr>
        <p:cxnSp>
          <p:nvCxnSpPr>
            <p:cNvPr id="44" name="直接连接符 57"/>
            <p:cNvCxnSpPr/>
            <p:nvPr/>
          </p:nvCxnSpPr>
          <p:spPr>
            <a:xfrm>
              <a:off x="14922" y="3296"/>
              <a:ext cx="0" cy="2273"/>
            </a:xfrm>
            <a:prstGeom prst="line">
              <a:avLst/>
            </a:prstGeom>
            <a:ln>
              <a:solidFill>
                <a:srgbClr val="DE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椭圆 44"/>
            <p:cNvSpPr>
              <a:spLocks noChangeAspect="1"/>
            </p:cNvSpPr>
            <p:nvPr/>
          </p:nvSpPr>
          <p:spPr>
            <a:xfrm>
              <a:off x="13659" y="1397"/>
              <a:ext cx="2481" cy="2481"/>
            </a:xfrm>
            <a:prstGeom prst="ellipse">
              <a:avLst/>
            </a:prstGeom>
            <a:solidFill>
              <a:srgbClr val="DE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46" name="燕尾形 45"/>
            <p:cNvSpPr/>
            <p:nvPr/>
          </p:nvSpPr>
          <p:spPr>
            <a:xfrm>
              <a:off x="12657" y="4288"/>
              <a:ext cx="4540" cy="831"/>
            </a:xfrm>
            <a:prstGeom prst="chevron">
              <a:avLst/>
            </a:prstGeom>
            <a:solidFill>
              <a:srgbClr val="DE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solidFill>
                  <a:schemeClr val="bg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47" name="文本框 22"/>
            <p:cNvSpPr txBox="1"/>
            <p:nvPr/>
          </p:nvSpPr>
          <p:spPr>
            <a:xfrm>
              <a:off x="14052" y="1838"/>
              <a:ext cx="1696" cy="15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600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kumimoji="1" lang="en-US" altLang="zh-CN" sz="60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291830" y="3571875"/>
            <a:ext cx="3110230" cy="1184275"/>
            <a:chOff x="12786" y="5625"/>
            <a:chExt cx="4898" cy="1865"/>
          </a:xfrm>
        </p:grpSpPr>
        <p:sp>
          <p:nvSpPr>
            <p:cNvPr id="48" name="TextBox 83"/>
            <p:cNvSpPr txBox="1">
              <a:spLocks noChangeArrowheads="1"/>
            </p:cNvSpPr>
            <p:nvPr/>
          </p:nvSpPr>
          <p:spPr bwMode="auto">
            <a:xfrm>
              <a:off x="12786" y="5625"/>
              <a:ext cx="4862" cy="9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6" tIns="45708" rIns="91416" bIns="4570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marL="457200" indent="-45720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zh-CN" altLang="en-US" sz="2200" b="1" dirty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建立四个机制</a:t>
              </a:r>
              <a:endParaRPr lang="zh-CN" altLang="en-US" sz="2200" b="1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9" name="文本框 180"/>
            <p:cNvSpPr txBox="1">
              <a:spLocks noChangeArrowheads="1"/>
            </p:cNvSpPr>
            <p:nvPr/>
          </p:nvSpPr>
          <p:spPr bwMode="auto">
            <a:xfrm>
              <a:off x="13506" y="6535"/>
              <a:ext cx="4178" cy="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16" tIns="45708" rIns="91416" bIns="4570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协调调度、督查督办、交办通报、考核问责。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8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39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40" name="直接连接符 39"/>
          <p:cNvCxnSpPr>
            <a:stCxn id="54" idx="3"/>
          </p:cNvCxnSpPr>
          <p:nvPr/>
        </p:nvCxnSpPr>
        <p:spPr>
          <a:xfrm flipV="1">
            <a:off x="3150870" y="556260"/>
            <a:ext cx="7988935" cy="50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49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文本框 53"/>
          <p:cNvSpPr txBox="1"/>
          <p:nvPr/>
        </p:nvSpPr>
        <p:spPr>
          <a:xfrm>
            <a:off x="1189717" y="300521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l"/>
            <a:r>
              <a:rPr lang="zh-CN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sym typeface="+mn-ea"/>
              </a:rPr>
              <a:t>建立工作群</a:t>
            </a:r>
            <a:endParaRPr lang="zh-CN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思源宋体 CN" panose="02020400000000000000" charset="-122"/>
              <a:ea typeface="思源宋体 CN" panose="020204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641215" y="2089785"/>
            <a:ext cx="2955290" cy="4417060"/>
            <a:chOff x="7294" y="3291"/>
            <a:chExt cx="4654" cy="6956"/>
          </a:xfrm>
        </p:grpSpPr>
        <p:grpSp>
          <p:nvGrpSpPr>
            <p:cNvPr id="11" name="组合 10"/>
            <p:cNvGrpSpPr/>
            <p:nvPr/>
          </p:nvGrpSpPr>
          <p:grpSpPr>
            <a:xfrm rot="0">
              <a:off x="7294" y="3291"/>
              <a:ext cx="4655" cy="6957"/>
              <a:chOff x="4350210" y="1426119"/>
              <a:chExt cx="3235347" cy="4835012"/>
            </a:xfrm>
            <a:solidFill>
              <a:srgbClr val="DE0000"/>
            </a:solidFill>
          </p:grpSpPr>
          <p:sp>
            <p:nvSpPr>
              <p:cNvPr id="12" name="任意多边形 11"/>
              <p:cNvSpPr/>
              <p:nvPr/>
            </p:nvSpPr>
            <p:spPr>
              <a:xfrm>
                <a:off x="4350210" y="1426119"/>
                <a:ext cx="3235347" cy="3166231"/>
              </a:xfrm>
              <a:custGeom>
                <a:avLst/>
                <a:gdLst>
                  <a:gd name="connsiteX0" fmla="*/ 1017270 w 3223260"/>
                  <a:gd name="connsiteY0" fmla="*/ 3154680 h 3166110"/>
                  <a:gd name="connsiteX1" fmla="*/ 640080 w 3223260"/>
                  <a:gd name="connsiteY1" fmla="*/ 3154680 h 3166110"/>
                  <a:gd name="connsiteX2" fmla="*/ 0 w 3223260"/>
                  <a:gd name="connsiteY2" fmla="*/ 1417320 h 3166110"/>
                  <a:gd name="connsiteX3" fmla="*/ 1600200 w 3223260"/>
                  <a:gd name="connsiteY3" fmla="*/ 0 h 3166110"/>
                  <a:gd name="connsiteX4" fmla="*/ 3223260 w 3223260"/>
                  <a:gd name="connsiteY4" fmla="*/ 1337310 h 3166110"/>
                  <a:gd name="connsiteX5" fmla="*/ 2674620 w 3223260"/>
                  <a:gd name="connsiteY5" fmla="*/ 3166110 h 3166110"/>
                  <a:gd name="connsiteX6" fmla="*/ 2308860 w 3223260"/>
                  <a:gd name="connsiteY6" fmla="*/ 3166110 h 3166110"/>
                  <a:gd name="connsiteX7" fmla="*/ 2754630 w 3223260"/>
                  <a:gd name="connsiteY7" fmla="*/ 1360170 h 3166110"/>
                  <a:gd name="connsiteX8" fmla="*/ 480060 w 3223260"/>
                  <a:gd name="connsiteY8" fmla="*/ 1360170 h 3166110"/>
                  <a:gd name="connsiteX9" fmla="*/ 1017270 w 3223260"/>
                  <a:gd name="connsiteY9" fmla="*/ 3154680 h 3166110"/>
                  <a:gd name="connsiteX0-1" fmla="*/ 1017270 w 3223260"/>
                  <a:gd name="connsiteY0-2" fmla="*/ 3154680 h 3166110"/>
                  <a:gd name="connsiteX1-3" fmla="*/ 640080 w 3223260"/>
                  <a:gd name="connsiteY1-4" fmla="*/ 3154680 h 3166110"/>
                  <a:gd name="connsiteX2-5" fmla="*/ 0 w 3223260"/>
                  <a:gd name="connsiteY2-6" fmla="*/ 1417320 h 3166110"/>
                  <a:gd name="connsiteX3-7" fmla="*/ 1600200 w 3223260"/>
                  <a:gd name="connsiteY3-8" fmla="*/ 0 h 3166110"/>
                  <a:gd name="connsiteX4-9" fmla="*/ 3223260 w 3223260"/>
                  <a:gd name="connsiteY4-10" fmla="*/ 1337310 h 3166110"/>
                  <a:gd name="connsiteX5-11" fmla="*/ 2674620 w 3223260"/>
                  <a:gd name="connsiteY5-12" fmla="*/ 3166110 h 3166110"/>
                  <a:gd name="connsiteX6-13" fmla="*/ 2308860 w 3223260"/>
                  <a:gd name="connsiteY6-14" fmla="*/ 3166110 h 3166110"/>
                  <a:gd name="connsiteX7-15" fmla="*/ 2754630 w 3223260"/>
                  <a:gd name="connsiteY7-16" fmla="*/ 1360170 h 3166110"/>
                  <a:gd name="connsiteX8-17" fmla="*/ 1543050 w 3223260"/>
                  <a:gd name="connsiteY8-18" fmla="*/ 1348740 h 3166110"/>
                  <a:gd name="connsiteX9-19" fmla="*/ 480060 w 3223260"/>
                  <a:gd name="connsiteY9-20" fmla="*/ 1360170 h 3166110"/>
                  <a:gd name="connsiteX10" fmla="*/ 1017270 w 3223260"/>
                  <a:gd name="connsiteY10" fmla="*/ 3154680 h 3166110"/>
                  <a:gd name="connsiteX0-21" fmla="*/ 1017270 w 3223260"/>
                  <a:gd name="connsiteY0-22" fmla="*/ 3154680 h 3166110"/>
                  <a:gd name="connsiteX1-23" fmla="*/ 640080 w 3223260"/>
                  <a:gd name="connsiteY1-24" fmla="*/ 3154680 h 3166110"/>
                  <a:gd name="connsiteX2-25" fmla="*/ 0 w 3223260"/>
                  <a:gd name="connsiteY2-26" fmla="*/ 1417320 h 3166110"/>
                  <a:gd name="connsiteX3-27" fmla="*/ 1600200 w 3223260"/>
                  <a:gd name="connsiteY3-28" fmla="*/ 0 h 3166110"/>
                  <a:gd name="connsiteX4-29" fmla="*/ 3223260 w 3223260"/>
                  <a:gd name="connsiteY4-30" fmla="*/ 1337310 h 3166110"/>
                  <a:gd name="connsiteX5-31" fmla="*/ 2674620 w 3223260"/>
                  <a:gd name="connsiteY5-32" fmla="*/ 3166110 h 3166110"/>
                  <a:gd name="connsiteX6-33" fmla="*/ 2308860 w 3223260"/>
                  <a:gd name="connsiteY6-34" fmla="*/ 3166110 h 3166110"/>
                  <a:gd name="connsiteX7-35" fmla="*/ 2754630 w 3223260"/>
                  <a:gd name="connsiteY7-36" fmla="*/ 1360170 h 3166110"/>
                  <a:gd name="connsiteX8-37" fmla="*/ 1565910 w 3223260"/>
                  <a:gd name="connsiteY8-38" fmla="*/ 514350 h 3166110"/>
                  <a:gd name="connsiteX9-39" fmla="*/ 480060 w 3223260"/>
                  <a:gd name="connsiteY9-40" fmla="*/ 1360170 h 3166110"/>
                  <a:gd name="connsiteX10-41" fmla="*/ 1017270 w 3223260"/>
                  <a:gd name="connsiteY10-42" fmla="*/ 3154680 h 3166110"/>
                  <a:gd name="connsiteX0-43" fmla="*/ 1033836 w 3239826"/>
                  <a:gd name="connsiteY0-44" fmla="*/ 3154680 h 3166110"/>
                  <a:gd name="connsiteX1-45" fmla="*/ 656646 w 3239826"/>
                  <a:gd name="connsiteY1-46" fmla="*/ 3154680 h 3166110"/>
                  <a:gd name="connsiteX2-47" fmla="*/ 16566 w 3239826"/>
                  <a:gd name="connsiteY2-48" fmla="*/ 1417320 h 3166110"/>
                  <a:gd name="connsiteX3-49" fmla="*/ 1616766 w 3239826"/>
                  <a:gd name="connsiteY3-50" fmla="*/ 0 h 3166110"/>
                  <a:gd name="connsiteX4-51" fmla="*/ 3239826 w 3239826"/>
                  <a:gd name="connsiteY4-52" fmla="*/ 1337310 h 3166110"/>
                  <a:gd name="connsiteX5-53" fmla="*/ 2691186 w 3239826"/>
                  <a:gd name="connsiteY5-54" fmla="*/ 3166110 h 3166110"/>
                  <a:gd name="connsiteX6-55" fmla="*/ 2325426 w 3239826"/>
                  <a:gd name="connsiteY6-56" fmla="*/ 3166110 h 3166110"/>
                  <a:gd name="connsiteX7-57" fmla="*/ 2771196 w 3239826"/>
                  <a:gd name="connsiteY7-58" fmla="*/ 1360170 h 3166110"/>
                  <a:gd name="connsiteX8-59" fmla="*/ 1582476 w 3239826"/>
                  <a:gd name="connsiteY8-60" fmla="*/ 514350 h 3166110"/>
                  <a:gd name="connsiteX9-61" fmla="*/ 496626 w 3239826"/>
                  <a:gd name="connsiteY9-62" fmla="*/ 1360170 h 3166110"/>
                  <a:gd name="connsiteX10-63" fmla="*/ 1033836 w 3239826"/>
                  <a:gd name="connsiteY10-64" fmla="*/ 3154680 h 3166110"/>
                  <a:gd name="connsiteX0-65" fmla="*/ 1042495 w 3248485"/>
                  <a:gd name="connsiteY0-66" fmla="*/ 3154680 h 3166110"/>
                  <a:gd name="connsiteX1-67" fmla="*/ 665305 w 3248485"/>
                  <a:gd name="connsiteY1-68" fmla="*/ 3154680 h 3166110"/>
                  <a:gd name="connsiteX2-69" fmla="*/ 25225 w 3248485"/>
                  <a:gd name="connsiteY2-70" fmla="*/ 1417320 h 3166110"/>
                  <a:gd name="connsiteX3-71" fmla="*/ 1625425 w 3248485"/>
                  <a:gd name="connsiteY3-72" fmla="*/ 0 h 3166110"/>
                  <a:gd name="connsiteX4-73" fmla="*/ 3248485 w 3248485"/>
                  <a:gd name="connsiteY4-74" fmla="*/ 1337310 h 3166110"/>
                  <a:gd name="connsiteX5-75" fmla="*/ 2699845 w 3248485"/>
                  <a:gd name="connsiteY5-76" fmla="*/ 3166110 h 3166110"/>
                  <a:gd name="connsiteX6-77" fmla="*/ 2334085 w 3248485"/>
                  <a:gd name="connsiteY6-78" fmla="*/ 3166110 h 3166110"/>
                  <a:gd name="connsiteX7-79" fmla="*/ 2779855 w 3248485"/>
                  <a:gd name="connsiteY7-80" fmla="*/ 1360170 h 3166110"/>
                  <a:gd name="connsiteX8-81" fmla="*/ 1591135 w 3248485"/>
                  <a:gd name="connsiteY8-82" fmla="*/ 514350 h 3166110"/>
                  <a:gd name="connsiteX9-83" fmla="*/ 505285 w 3248485"/>
                  <a:gd name="connsiteY9-84" fmla="*/ 1360170 h 3166110"/>
                  <a:gd name="connsiteX10-85" fmla="*/ 1042495 w 3248485"/>
                  <a:gd name="connsiteY10-86" fmla="*/ 3154680 h 3166110"/>
                  <a:gd name="connsiteX0-87" fmla="*/ 1041731 w 3247721"/>
                  <a:gd name="connsiteY0-88" fmla="*/ 3154680 h 3166110"/>
                  <a:gd name="connsiteX1-89" fmla="*/ 664541 w 3247721"/>
                  <a:gd name="connsiteY1-90" fmla="*/ 3154680 h 3166110"/>
                  <a:gd name="connsiteX2-91" fmla="*/ 24461 w 3247721"/>
                  <a:gd name="connsiteY2-92" fmla="*/ 1417320 h 3166110"/>
                  <a:gd name="connsiteX3-93" fmla="*/ 1624661 w 3247721"/>
                  <a:gd name="connsiteY3-94" fmla="*/ 0 h 3166110"/>
                  <a:gd name="connsiteX4-95" fmla="*/ 3247721 w 3247721"/>
                  <a:gd name="connsiteY4-96" fmla="*/ 1337310 h 3166110"/>
                  <a:gd name="connsiteX5-97" fmla="*/ 2699081 w 3247721"/>
                  <a:gd name="connsiteY5-98" fmla="*/ 3166110 h 3166110"/>
                  <a:gd name="connsiteX6-99" fmla="*/ 2333321 w 3247721"/>
                  <a:gd name="connsiteY6-100" fmla="*/ 3166110 h 3166110"/>
                  <a:gd name="connsiteX7-101" fmla="*/ 2779091 w 3247721"/>
                  <a:gd name="connsiteY7-102" fmla="*/ 1360170 h 3166110"/>
                  <a:gd name="connsiteX8-103" fmla="*/ 1590371 w 3247721"/>
                  <a:gd name="connsiteY8-104" fmla="*/ 514350 h 3166110"/>
                  <a:gd name="connsiteX9-105" fmla="*/ 504521 w 3247721"/>
                  <a:gd name="connsiteY9-106" fmla="*/ 1360170 h 3166110"/>
                  <a:gd name="connsiteX10-107" fmla="*/ 1041731 w 3247721"/>
                  <a:gd name="connsiteY10-108" fmla="*/ 3154680 h 3166110"/>
                  <a:gd name="connsiteX0-109" fmla="*/ 1043307 w 3249297"/>
                  <a:gd name="connsiteY0-110" fmla="*/ 3154680 h 3166110"/>
                  <a:gd name="connsiteX1-111" fmla="*/ 666117 w 3249297"/>
                  <a:gd name="connsiteY1-112" fmla="*/ 3154680 h 3166110"/>
                  <a:gd name="connsiteX2-113" fmla="*/ 26037 w 3249297"/>
                  <a:gd name="connsiteY2-114" fmla="*/ 1417320 h 3166110"/>
                  <a:gd name="connsiteX3-115" fmla="*/ 1626237 w 3249297"/>
                  <a:gd name="connsiteY3-116" fmla="*/ 0 h 3166110"/>
                  <a:gd name="connsiteX4-117" fmla="*/ 3249297 w 3249297"/>
                  <a:gd name="connsiteY4-118" fmla="*/ 1337310 h 3166110"/>
                  <a:gd name="connsiteX5-119" fmla="*/ 2700657 w 3249297"/>
                  <a:gd name="connsiteY5-120" fmla="*/ 3166110 h 3166110"/>
                  <a:gd name="connsiteX6-121" fmla="*/ 2334897 w 3249297"/>
                  <a:gd name="connsiteY6-122" fmla="*/ 3166110 h 3166110"/>
                  <a:gd name="connsiteX7-123" fmla="*/ 2780667 w 3249297"/>
                  <a:gd name="connsiteY7-124" fmla="*/ 1360170 h 3166110"/>
                  <a:gd name="connsiteX8-125" fmla="*/ 1591947 w 3249297"/>
                  <a:gd name="connsiteY8-126" fmla="*/ 514350 h 3166110"/>
                  <a:gd name="connsiteX9-127" fmla="*/ 506097 w 3249297"/>
                  <a:gd name="connsiteY9-128" fmla="*/ 1360170 h 3166110"/>
                  <a:gd name="connsiteX10-129" fmla="*/ 1043307 w 3249297"/>
                  <a:gd name="connsiteY10-130" fmla="*/ 3154680 h 3166110"/>
                  <a:gd name="connsiteX0-131" fmla="*/ 1043307 w 3249297"/>
                  <a:gd name="connsiteY0-132" fmla="*/ 3154680 h 3166110"/>
                  <a:gd name="connsiteX1-133" fmla="*/ 666117 w 3249297"/>
                  <a:gd name="connsiteY1-134" fmla="*/ 3154680 h 3166110"/>
                  <a:gd name="connsiteX2-135" fmla="*/ 26037 w 3249297"/>
                  <a:gd name="connsiteY2-136" fmla="*/ 1417320 h 3166110"/>
                  <a:gd name="connsiteX3-137" fmla="*/ 1626237 w 3249297"/>
                  <a:gd name="connsiteY3-138" fmla="*/ 0 h 3166110"/>
                  <a:gd name="connsiteX4-139" fmla="*/ 3249297 w 3249297"/>
                  <a:gd name="connsiteY4-140" fmla="*/ 1337310 h 3166110"/>
                  <a:gd name="connsiteX5-141" fmla="*/ 2700657 w 3249297"/>
                  <a:gd name="connsiteY5-142" fmla="*/ 3166110 h 3166110"/>
                  <a:gd name="connsiteX6-143" fmla="*/ 2334897 w 3249297"/>
                  <a:gd name="connsiteY6-144" fmla="*/ 3166110 h 3166110"/>
                  <a:gd name="connsiteX7-145" fmla="*/ 2780667 w 3249297"/>
                  <a:gd name="connsiteY7-146" fmla="*/ 1360170 h 3166110"/>
                  <a:gd name="connsiteX8-147" fmla="*/ 1591947 w 3249297"/>
                  <a:gd name="connsiteY8-148" fmla="*/ 514350 h 3166110"/>
                  <a:gd name="connsiteX9-149" fmla="*/ 506097 w 3249297"/>
                  <a:gd name="connsiteY9-150" fmla="*/ 1360170 h 3166110"/>
                  <a:gd name="connsiteX10-151" fmla="*/ 1043307 w 3249297"/>
                  <a:gd name="connsiteY10-152" fmla="*/ 3154680 h 3166110"/>
                  <a:gd name="connsiteX0-153" fmla="*/ 1024678 w 3230668"/>
                  <a:gd name="connsiteY0-154" fmla="*/ 3154680 h 3166110"/>
                  <a:gd name="connsiteX1-155" fmla="*/ 647488 w 3230668"/>
                  <a:gd name="connsiteY1-156" fmla="*/ 3154680 h 3166110"/>
                  <a:gd name="connsiteX2-157" fmla="*/ 7408 w 3230668"/>
                  <a:gd name="connsiteY2-158" fmla="*/ 1417320 h 3166110"/>
                  <a:gd name="connsiteX3-159" fmla="*/ 1607608 w 3230668"/>
                  <a:gd name="connsiteY3-160" fmla="*/ 0 h 3166110"/>
                  <a:gd name="connsiteX4-161" fmla="*/ 3230668 w 3230668"/>
                  <a:gd name="connsiteY4-162" fmla="*/ 1337310 h 3166110"/>
                  <a:gd name="connsiteX5-163" fmla="*/ 2682028 w 3230668"/>
                  <a:gd name="connsiteY5-164" fmla="*/ 3166110 h 3166110"/>
                  <a:gd name="connsiteX6-165" fmla="*/ 2316268 w 3230668"/>
                  <a:gd name="connsiteY6-166" fmla="*/ 3166110 h 3166110"/>
                  <a:gd name="connsiteX7-167" fmla="*/ 2762038 w 3230668"/>
                  <a:gd name="connsiteY7-168" fmla="*/ 1360170 h 3166110"/>
                  <a:gd name="connsiteX8-169" fmla="*/ 1573318 w 3230668"/>
                  <a:gd name="connsiteY8-170" fmla="*/ 514350 h 3166110"/>
                  <a:gd name="connsiteX9-171" fmla="*/ 487468 w 3230668"/>
                  <a:gd name="connsiteY9-172" fmla="*/ 1360170 h 3166110"/>
                  <a:gd name="connsiteX10-173" fmla="*/ 1024678 w 3230668"/>
                  <a:gd name="connsiteY10-174" fmla="*/ 3154680 h 3166110"/>
                  <a:gd name="connsiteX0-175" fmla="*/ 1024678 w 3230668"/>
                  <a:gd name="connsiteY0-176" fmla="*/ 3154680 h 3166110"/>
                  <a:gd name="connsiteX1-177" fmla="*/ 647488 w 3230668"/>
                  <a:gd name="connsiteY1-178" fmla="*/ 3154680 h 3166110"/>
                  <a:gd name="connsiteX2-179" fmla="*/ 7408 w 3230668"/>
                  <a:gd name="connsiteY2-180" fmla="*/ 1417320 h 3166110"/>
                  <a:gd name="connsiteX3-181" fmla="*/ 1607608 w 3230668"/>
                  <a:gd name="connsiteY3-182" fmla="*/ 0 h 3166110"/>
                  <a:gd name="connsiteX4-183" fmla="*/ 3230668 w 3230668"/>
                  <a:gd name="connsiteY4-184" fmla="*/ 1337310 h 3166110"/>
                  <a:gd name="connsiteX5-185" fmla="*/ 2682028 w 3230668"/>
                  <a:gd name="connsiteY5-186" fmla="*/ 3166110 h 3166110"/>
                  <a:gd name="connsiteX6-187" fmla="*/ 2316268 w 3230668"/>
                  <a:gd name="connsiteY6-188" fmla="*/ 3166110 h 3166110"/>
                  <a:gd name="connsiteX7-189" fmla="*/ 2762038 w 3230668"/>
                  <a:gd name="connsiteY7-190" fmla="*/ 1360170 h 3166110"/>
                  <a:gd name="connsiteX8-191" fmla="*/ 1573318 w 3230668"/>
                  <a:gd name="connsiteY8-192" fmla="*/ 514350 h 3166110"/>
                  <a:gd name="connsiteX9-193" fmla="*/ 487468 w 3230668"/>
                  <a:gd name="connsiteY9-194" fmla="*/ 1360170 h 3166110"/>
                  <a:gd name="connsiteX10-195" fmla="*/ 1024678 w 3230668"/>
                  <a:gd name="connsiteY10-196" fmla="*/ 3154680 h 3166110"/>
                  <a:gd name="connsiteX0-197" fmla="*/ 1024678 w 3230668"/>
                  <a:gd name="connsiteY0-198" fmla="*/ 3154680 h 3166110"/>
                  <a:gd name="connsiteX1-199" fmla="*/ 647488 w 3230668"/>
                  <a:gd name="connsiteY1-200" fmla="*/ 3154680 h 3166110"/>
                  <a:gd name="connsiteX2-201" fmla="*/ 7408 w 3230668"/>
                  <a:gd name="connsiteY2-202" fmla="*/ 1417320 h 3166110"/>
                  <a:gd name="connsiteX3-203" fmla="*/ 1607608 w 3230668"/>
                  <a:gd name="connsiteY3-204" fmla="*/ 0 h 3166110"/>
                  <a:gd name="connsiteX4-205" fmla="*/ 3230668 w 3230668"/>
                  <a:gd name="connsiteY4-206" fmla="*/ 1337310 h 3166110"/>
                  <a:gd name="connsiteX5-207" fmla="*/ 2682028 w 3230668"/>
                  <a:gd name="connsiteY5-208" fmla="*/ 3166110 h 3166110"/>
                  <a:gd name="connsiteX6-209" fmla="*/ 2316268 w 3230668"/>
                  <a:gd name="connsiteY6-210" fmla="*/ 3166110 h 3166110"/>
                  <a:gd name="connsiteX7-211" fmla="*/ 2762038 w 3230668"/>
                  <a:gd name="connsiteY7-212" fmla="*/ 1360170 h 3166110"/>
                  <a:gd name="connsiteX8-213" fmla="*/ 1573318 w 3230668"/>
                  <a:gd name="connsiteY8-214" fmla="*/ 514350 h 3166110"/>
                  <a:gd name="connsiteX9-215" fmla="*/ 487468 w 3230668"/>
                  <a:gd name="connsiteY9-216" fmla="*/ 1360170 h 3166110"/>
                  <a:gd name="connsiteX10-217" fmla="*/ 1024678 w 3230668"/>
                  <a:gd name="connsiteY10-218" fmla="*/ 3154680 h 3166110"/>
                  <a:gd name="connsiteX0-219" fmla="*/ 1024678 w 3230668"/>
                  <a:gd name="connsiteY0-220" fmla="*/ 3154787 h 3166217"/>
                  <a:gd name="connsiteX1-221" fmla="*/ 647488 w 3230668"/>
                  <a:gd name="connsiteY1-222" fmla="*/ 3154787 h 3166217"/>
                  <a:gd name="connsiteX2-223" fmla="*/ 7408 w 3230668"/>
                  <a:gd name="connsiteY2-224" fmla="*/ 1417427 h 3166217"/>
                  <a:gd name="connsiteX3-225" fmla="*/ 1607608 w 3230668"/>
                  <a:gd name="connsiteY3-226" fmla="*/ 107 h 3166217"/>
                  <a:gd name="connsiteX4-227" fmla="*/ 3230668 w 3230668"/>
                  <a:gd name="connsiteY4-228" fmla="*/ 1337417 h 3166217"/>
                  <a:gd name="connsiteX5-229" fmla="*/ 2682028 w 3230668"/>
                  <a:gd name="connsiteY5-230" fmla="*/ 3166217 h 3166217"/>
                  <a:gd name="connsiteX6-231" fmla="*/ 2316268 w 3230668"/>
                  <a:gd name="connsiteY6-232" fmla="*/ 3166217 h 3166217"/>
                  <a:gd name="connsiteX7-233" fmla="*/ 2762038 w 3230668"/>
                  <a:gd name="connsiteY7-234" fmla="*/ 1360277 h 3166217"/>
                  <a:gd name="connsiteX8-235" fmla="*/ 1573318 w 3230668"/>
                  <a:gd name="connsiteY8-236" fmla="*/ 514457 h 3166217"/>
                  <a:gd name="connsiteX9-237" fmla="*/ 487468 w 3230668"/>
                  <a:gd name="connsiteY9-238" fmla="*/ 1360277 h 3166217"/>
                  <a:gd name="connsiteX10-239" fmla="*/ 1024678 w 3230668"/>
                  <a:gd name="connsiteY10-240" fmla="*/ 3154787 h 3166217"/>
                  <a:gd name="connsiteX0-241" fmla="*/ 1024678 w 3230734"/>
                  <a:gd name="connsiteY0-242" fmla="*/ 3154799 h 3166229"/>
                  <a:gd name="connsiteX1-243" fmla="*/ 647488 w 3230734"/>
                  <a:gd name="connsiteY1-244" fmla="*/ 3154799 h 3166229"/>
                  <a:gd name="connsiteX2-245" fmla="*/ 7408 w 3230734"/>
                  <a:gd name="connsiteY2-246" fmla="*/ 1417439 h 3166229"/>
                  <a:gd name="connsiteX3-247" fmla="*/ 1607608 w 3230734"/>
                  <a:gd name="connsiteY3-248" fmla="*/ 119 h 3166229"/>
                  <a:gd name="connsiteX4-249" fmla="*/ 3230668 w 3230734"/>
                  <a:gd name="connsiteY4-250" fmla="*/ 1337429 h 3166229"/>
                  <a:gd name="connsiteX5-251" fmla="*/ 2682028 w 3230734"/>
                  <a:gd name="connsiteY5-252" fmla="*/ 3166229 h 3166229"/>
                  <a:gd name="connsiteX6-253" fmla="*/ 2316268 w 3230734"/>
                  <a:gd name="connsiteY6-254" fmla="*/ 3166229 h 3166229"/>
                  <a:gd name="connsiteX7-255" fmla="*/ 2762038 w 3230734"/>
                  <a:gd name="connsiteY7-256" fmla="*/ 1360289 h 3166229"/>
                  <a:gd name="connsiteX8-257" fmla="*/ 1573318 w 3230734"/>
                  <a:gd name="connsiteY8-258" fmla="*/ 514469 h 3166229"/>
                  <a:gd name="connsiteX9-259" fmla="*/ 487468 w 3230734"/>
                  <a:gd name="connsiteY9-260" fmla="*/ 1360289 h 3166229"/>
                  <a:gd name="connsiteX10-261" fmla="*/ 1024678 w 3230734"/>
                  <a:gd name="connsiteY10-262" fmla="*/ 3154799 h 3166229"/>
                  <a:gd name="connsiteX0-263" fmla="*/ 1024678 w 3232740"/>
                  <a:gd name="connsiteY0-264" fmla="*/ 3154799 h 3166229"/>
                  <a:gd name="connsiteX1-265" fmla="*/ 647488 w 3232740"/>
                  <a:gd name="connsiteY1-266" fmla="*/ 3154799 h 3166229"/>
                  <a:gd name="connsiteX2-267" fmla="*/ 7408 w 3232740"/>
                  <a:gd name="connsiteY2-268" fmla="*/ 1417439 h 3166229"/>
                  <a:gd name="connsiteX3-269" fmla="*/ 1607608 w 3232740"/>
                  <a:gd name="connsiteY3-270" fmla="*/ 119 h 3166229"/>
                  <a:gd name="connsiteX4-271" fmla="*/ 3230668 w 3232740"/>
                  <a:gd name="connsiteY4-272" fmla="*/ 1337429 h 3166229"/>
                  <a:gd name="connsiteX5-273" fmla="*/ 2682028 w 3232740"/>
                  <a:gd name="connsiteY5-274" fmla="*/ 3166229 h 3166229"/>
                  <a:gd name="connsiteX6-275" fmla="*/ 2316268 w 3232740"/>
                  <a:gd name="connsiteY6-276" fmla="*/ 3166229 h 3166229"/>
                  <a:gd name="connsiteX7-277" fmla="*/ 2762038 w 3232740"/>
                  <a:gd name="connsiteY7-278" fmla="*/ 1360289 h 3166229"/>
                  <a:gd name="connsiteX8-279" fmla="*/ 1573318 w 3232740"/>
                  <a:gd name="connsiteY8-280" fmla="*/ 514469 h 3166229"/>
                  <a:gd name="connsiteX9-281" fmla="*/ 487468 w 3232740"/>
                  <a:gd name="connsiteY9-282" fmla="*/ 1360289 h 3166229"/>
                  <a:gd name="connsiteX10-283" fmla="*/ 1024678 w 3232740"/>
                  <a:gd name="connsiteY10-284" fmla="*/ 3154799 h 3166229"/>
                  <a:gd name="connsiteX0-285" fmla="*/ 1024678 w 3232740"/>
                  <a:gd name="connsiteY0-286" fmla="*/ 3154801 h 3166231"/>
                  <a:gd name="connsiteX1-287" fmla="*/ 647488 w 3232740"/>
                  <a:gd name="connsiteY1-288" fmla="*/ 3154801 h 3166231"/>
                  <a:gd name="connsiteX2-289" fmla="*/ 7408 w 3232740"/>
                  <a:gd name="connsiteY2-290" fmla="*/ 1417441 h 3166231"/>
                  <a:gd name="connsiteX3-291" fmla="*/ 1607608 w 3232740"/>
                  <a:gd name="connsiteY3-292" fmla="*/ 121 h 3166231"/>
                  <a:gd name="connsiteX4-293" fmla="*/ 3230668 w 3232740"/>
                  <a:gd name="connsiteY4-294" fmla="*/ 1337431 h 3166231"/>
                  <a:gd name="connsiteX5-295" fmla="*/ 2682028 w 3232740"/>
                  <a:gd name="connsiteY5-296" fmla="*/ 3166231 h 3166231"/>
                  <a:gd name="connsiteX6-297" fmla="*/ 2316268 w 3232740"/>
                  <a:gd name="connsiteY6-298" fmla="*/ 3166231 h 3166231"/>
                  <a:gd name="connsiteX7-299" fmla="*/ 2762038 w 3232740"/>
                  <a:gd name="connsiteY7-300" fmla="*/ 1360291 h 3166231"/>
                  <a:gd name="connsiteX8-301" fmla="*/ 1573318 w 3232740"/>
                  <a:gd name="connsiteY8-302" fmla="*/ 514471 h 3166231"/>
                  <a:gd name="connsiteX9-303" fmla="*/ 487468 w 3232740"/>
                  <a:gd name="connsiteY9-304" fmla="*/ 1360291 h 3166231"/>
                  <a:gd name="connsiteX10-305" fmla="*/ 1024678 w 3232740"/>
                  <a:gd name="connsiteY10-306" fmla="*/ 3154801 h 3166231"/>
                  <a:gd name="connsiteX0-307" fmla="*/ 1024678 w 3234187"/>
                  <a:gd name="connsiteY0-308" fmla="*/ 3154801 h 3166231"/>
                  <a:gd name="connsiteX1-309" fmla="*/ 647488 w 3234187"/>
                  <a:gd name="connsiteY1-310" fmla="*/ 3154801 h 3166231"/>
                  <a:gd name="connsiteX2-311" fmla="*/ 7408 w 3234187"/>
                  <a:gd name="connsiteY2-312" fmla="*/ 1417441 h 3166231"/>
                  <a:gd name="connsiteX3-313" fmla="*/ 1607608 w 3234187"/>
                  <a:gd name="connsiteY3-314" fmla="*/ 121 h 3166231"/>
                  <a:gd name="connsiteX4-315" fmla="*/ 3230668 w 3234187"/>
                  <a:gd name="connsiteY4-316" fmla="*/ 1337431 h 3166231"/>
                  <a:gd name="connsiteX5-317" fmla="*/ 2682028 w 3234187"/>
                  <a:gd name="connsiteY5-318" fmla="*/ 3166231 h 3166231"/>
                  <a:gd name="connsiteX6-319" fmla="*/ 2316268 w 3234187"/>
                  <a:gd name="connsiteY6-320" fmla="*/ 3166231 h 3166231"/>
                  <a:gd name="connsiteX7-321" fmla="*/ 2762038 w 3234187"/>
                  <a:gd name="connsiteY7-322" fmla="*/ 1360291 h 3166231"/>
                  <a:gd name="connsiteX8-323" fmla="*/ 1573318 w 3234187"/>
                  <a:gd name="connsiteY8-324" fmla="*/ 514471 h 3166231"/>
                  <a:gd name="connsiteX9-325" fmla="*/ 487468 w 3234187"/>
                  <a:gd name="connsiteY9-326" fmla="*/ 1360291 h 3166231"/>
                  <a:gd name="connsiteX10-327" fmla="*/ 1024678 w 3234187"/>
                  <a:gd name="connsiteY10-328" fmla="*/ 3154801 h 3166231"/>
                  <a:gd name="connsiteX0-329" fmla="*/ 1024678 w 3235347"/>
                  <a:gd name="connsiteY0-330" fmla="*/ 3154801 h 3166231"/>
                  <a:gd name="connsiteX1-331" fmla="*/ 647488 w 3235347"/>
                  <a:gd name="connsiteY1-332" fmla="*/ 3154801 h 3166231"/>
                  <a:gd name="connsiteX2-333" fmla="*/ 7408 w 3235347"/>
                  <a:gd name="connsiteY2-334" fmla="*/ 1417441 h 3166231"/>
                  <a:gd name="connsiteX3-335" fmla="*/ 1607608 w 3235347"/>
                  <a:gd name="connsiteY3-336" fmla="*/ 121 h 3166231"/>
                  <a:gd name="connsiteX4-337" fmla="*/ 3230668 w 3235347"/>
                  <a:gd name="connsiteY4-338" fmla="*/ 1337431 h 3166231"/>
                  <a:gd name="connsiteX5-339" fmla="*/ 2682028 w 3235347"/>
                  <a:gd name="connsiteY5-340" fmla="*/ 3166231 h 3166231"/>
                  <a:gd name="connsiteX6-341" fmla="*/ 2316268 w 3235347"/>
                  <a:gd name="connsiteY6-342" fmla="*/ 3166231 h 3166231"/>
                  <a:gd name="connsiteX7-343" fmla="*/ 2762038 w 3235347"/>
                  <a:gd name="connsiteY7-344" fmla="*/ 1360291 h 3166231"/>
                  <a:gd name="connsiteX8-345" fmla="*/ 1573318 w 3235347"/>
                  <a:gd name="connsiteY8-346" fmla="*/ 514471 h 3166231"/>
                  <a:gd name="connsiteX9-347" fmla="*/ 487468 w 3235347"/>
                  <a:gd name="connsiteY9-348" fmla="*/ 1360291 h 3166231"/>
                  <a:gd name="connsiteX10-349" fmla="*/ 1024678 w 3235347"/>
                  <a:gd name="connsiteY10-350" fmla="*/ 3154801 h 3166231"/>
                  <a:gd name="connsiteX0-351" fmla="*/ 1024678 w 3235347"/>
                  <a:gd name="connsiteY0-352" fmla="*/ 3154801 h 3166231"/>
                  <a:gd name="connsiteX1-353" fmla="*/ 647488 w 3235347"/>
                  <a:gd name="connsiteY1-354" fmla="*/ 3154801 h 3166231"/>
                  <a:gd name="connsiteX2-355" fmla="*/ 7408 w 3235347"/>
                  <a:gd name="connsiteY2-356" fmla="*/ 1417441 h 3166231"/>
                  <a:gd name="connsiteX3-357" fmla="*/ 1607608 w 3235347"/>
                  <a:gd name="connsiteY3-358" fmla="*/ 121 h 3166231"/>
                  <a:gd name="connsiteX4-359" fmla="*/ 3230668 w 3235347"/>
                  <a:gd name="connsiteY4-360" fmla="*/ 1337431 h 3166231"/>
                  <a:gd name="connsiteX5-361" fmla="*/ 2682028 w 3235347"/>
                  <a:gd name="connsiteY5-362" fmla="*/ 3166231 h 3166231"/>
                  <a:gd name="connsiteX6-363" fmla="*/ 2316268 w 3235347"/>
                  <a:gd name="connsiteY6-364" fmla="*/ 3166231 h 3166231"/>
                  <a:gd name="connsiteX7-365" fmla="*/ 2762038 w 3235347"/>
                  <a:gd name="connsiteY7-366" fmla="*/ 1360291 h 3166231"/>
                  <a:gd name="connsiteX8-367" fmla="*/ 1573318 w 3235347"/>
                  <a:gd name="connsiteY8-368" fmla="*/ 514471 h 3166231"/>
                  <a:gd name="connsiteX9-369" fmla="*/ 487468 w 3235347"/>
                  <a:gd name="connsiteY9-370" fmla="*/ 1360291 h 3166231"/>
                  <a:gd name="connsiteX10-371" fmla="*/ 1024678 w 3235347"/>
                  <a:gd name="connsiteY10-372" fmla="*/ 3154801 h 3166231"/>
                  <a:gd name="connsiteX0-373" fmla="*/ 1024678 w 3235347"/>
                  <a:gd name="connsiteY0-374" fmla="*/ 3154801 h 3166231"/>
                  <a:gd name="connsiteX1-375" fmla="*/ 647488 w 3235347"/>
                  <a:gd name="connsiteY1-376" fmla="*/ 3154801 h 3166231"/>
                  <a:gd name="connsiteX2-377" fmla="*/ 7408 w 3235347"/>
                  <a:gd name="connsiteY2-378" fmla="*/ 1417441 h 3166231"/>
                  <a:gd name="connsiteX3-379" fmla="*/ 1607608 w 3235347"/>
                  <a:gd name="connsiteY3-380" fmla="*/ 121 h 3166231"/>
                  <a:gd name="connsiteX4-381" fmla="*/ 3230668 w 3235347"/>
                  <a:gd name="connsiteY4-382" fmla="*/ 1337431 h 3166231"/>
                  <a:gd name="connsiteX5-383" fmla="*/ 2682028 w 3235347"/>
                  <a:gd name="connsiteY5-384" fmla="*/ 3166231 h 3166231"/>
                  <a:gd name="connsiteX6-385" fmla="*/ 2316268 w 3235347"/>
                  <a:gd name="connsiteY6-386" fmla="*/ 3166231 h 3166231"/>
                  <a:gd name="connsiteX7-387" fmla="*/ 2762038 w 3235347"/>
                  <a:gd name="connsiteY7-388" fmla="*/ 1360291 h 3166231"/>
                  <a:gd name="connsiteX8-389" fmla="*/ 1573318 w 3235347"/>
                  <a:gd name="connsiteY8-390" fmla="*/ 514471 h 3166231"/>
                  <a:gd name="connsiteX9-391" fmla="*/ 487468 w 3235347"/>
                  <a:gd name="connsiteY9-392" fmla="*/ 1360291 h 3166231"/>
                  <a:gd name="connsiteX10-393" fmla="*/ 1024678 w 3235347"/>
                  <a:gd name="connsiteY10-394" fmla="*/ 3154801 h 3166231"/>
                  <a:gd name="connsiteX0-395" fmla="*/ 1024678 w 3235347"/>
                  <a:gd name="connsiteY0-396" fmla="*/ 3154801 h 3166231"/>
                  <a:gd name="connsiteX1-397" fmla="*/ 647488 w 3235347"/>
                  <a:gd name="connsiteY1-398" fmla="*/ 3154801 h 3166231"/>
                  <a:gd name="connsiteX2-399" fmla="*/ 7408 w 3235347"/>
                  <a:gd name="connsiteY2-400" fmla="*/ 1417441 h 3166231"/>
                  <a:gd name="connsiteX3-401" fmla="*/ 1607608 w 3235347"/>
                  <a:gd name="connsiteY3-402" fmla="*/ 121 h 3166231"/>
                  <a:gd name="connsiteX4-403" fmla="*/ 3230668 w 3235347"/>
                  <a:gd name="connsiteY4-404" fmla="*/ 1337431 h 3166231"/>
                  <a:gd name="connsiteX5-405" fmla="*/ 2682028 w 3235347"/>
                  <a:gd name="connsiteY5-406" fmla="*/ 3166231 h 3166231"/>
                  <a:gd name="connsiteX6-407" fmla="*/ 2316268 w 3235347"/>
                  <a:gd name="connsiteY6-408" fmla="*/ 3166231 h 3166231"/>
                  <a:gd name="connsiteX7-409" fmla="*/ 2762038 w 3235347"/>
                  <a:gd name="connsiteY7-410" fmla="*/ 1360291 h 3166231"/>
                  <a:gd name="connsiteX8-411" fmla="*/ 1573318 w 3235347"/>
                  <a:gd name="connsiteY8-412" fmla="*/ 514471 h 3166231"/>
                  <a:gd name="connsiteX9-413" fmla="*/ 487468 w 3235347"/>
                  <a:gd name="connsiteY9-414" fmla="*/ 1360291 h 3166231"/>
                  <a:gd name="connsiteX10-415" fmla="*/ 1024678 w 3235347"/>
                  <a:gd name="connsiteY10-416" fmla="*/ 3154801 h 3166231"/>
                  <a:gd name="connsiteX0-417" fmla="*/ 1024678 w 3235347"/>
                  <a:gd name="connsiteY0-418" fmla="*/ 3154801 h 3166231"/>
                  <a:gd name="connsiteX1-419" fmla="*/ 647488 w 3235347"/>
                  <a:gd name="connsiteY1-420" fmla="*/ 3154801 h 3166231"/>
                  <a:gd name="connsiteX2-421" fmla="*/ 7408 w 3235347"/>
                  <a:gd name="connsiteY2-422" fmla="*/ 1417441 h 3166231"/>
                  <a:gd name="connsiteX3-423" fmla="*/ 1607608 w 3235347"/>
                  <a:gd name="connsiteY3-424" fmla="*/ 121 h 3166231"/>
                  <a:gd name="connsiteX4-425" fmla="*/ 3230668 w 3235347"/>
                  <a:gd name="connsiteY4-426" fmla="*/ 1337431 h 3166231"/>
                  <a:gd name="connsiteX5-427" fmla="*/ 2682028 w 3235347"/>
                  <a:gd name="connsiteY5-428" fmla="*/ 3166231 h 3166231"/>
                  <a:gd name="connsiteX6-429" fmla="*/ 2316268 w 3235347"/>
                  <a:gd name="connsiteY6-430" fmla="*/ 3166231 h 3166231"/>
                  <a:gd name="connsiteX7-431" fmla="*/ 2762038 w 3235347"/>
                  <a:gd name="connsiteY7-432" fmla="*/ 1360291 h 3166231"/>
                  <a:gd name="connsiteX8-433" fmla="*/ 1573318 w 3235347"/>
                  <a:gd name="connsiteY8-434" fmla="*/ 514471 h 3166231"/>
                  <a:gd name="connsiteX9-435" fmla="*/ 487468 w 3235347"/>
                  <a:gd name="connsiteY9-436" fmla="*/ 1360291 h 3166231"/>
                  <a:gd name="connsiteX10-437" fmla="*/ 1024678 w 3235347"/>
                  <a:gd name="connsiteY10-438" fmla="*/ 3154801 h 3166231"/>
                  <a:gd name="connsiteX0-439" fmla="*/ 1024678 w 3235347"/>
                  <a:gd name="connsiteY0-440" fmla="*/ 3154801 h 3166231"/>
                  <a:gd name="connsiteX1-441" fmla="*/ 647488 w 3235347"/>
                  <a:gd name="connsiteY1-442" fmla="*/ 3154801 h 3166231"/>
                  <a:gd name="connsiteX2-443" fmla="*/ 7408 w 3235347"/>
                  <a:gd name="connsiteY2-444" fmla="*/ 1417441 h 3166231"/>
                  <a:gd name="connsiteX3-445" fmla="*/ 1607608 w 3235347"/>
                  <a:gd name="connsiteY3-446" fmla="*/ 121 h 3166231"/>
                  <a:gd name="connsiteX4-447" fmla="*/ 3230668 w 3235347"/>
                  <a:gd name="connsiteY4-448" fmla="*/ 1337431 h 3166231"/>
                  <a:gd name="connsiteX5-449" fmla="*/ 2682028 w 3235347"/>
                  <a:gd name="connsiteY5-450" fmla="*/ 3166231 h 3166231"/>
                  <a:gd name="connsiteX6-451" fmla="*/ 2316268 w 3235347"/>
                  <a:gd name="connsiteY6-452" fmla="*/ 3166231 h 3166231"/>
                  <a:gd name="connsiteX7-453" fmla="*/ 2762038 w 3235347"/>
                  <a:gd name="connsiteY7-454" fmla="*/ 1360291 h 3166231"/>
                  <a:gd name="connsiteX8-455" fmla="*/ 1573318 w 3235347"/>
                  <a:gd name="connsiteY8-456" fmla="*/ 514471 h 3166231"/>
                  <a:gd name="connsiteX9-457" fmla="*/ 487468 w 3235347"/>
                  <a:gd name="connsiteY9-458" fmla="*/ 1360291 h 3166231"/>
                  <a:gd name="connsiteX10-459" fmla="*/ 1024678 w 3235347"/>
                  <a:gd name="connsiteY10-460" fmla="*/ 3154801 h 3166231"/>
                  <a:gd name="connsiteX0-461" fmla="*/ 1024678 w 3235347"/>
                  <a:gd name="connsiteY0-462" fmla="*/ 3154801 h 3166231"/>
                  <a:gd name="connsiteX1-463" fmla="*/ 647488 w 3235347"/>
                  <a:gd name="connsiteY1-464" fmla="*/ 3154801 h 3166231"/>
                  <a:gd name="connsiteX2-465" fmla="*/ 7408 w 3235347"/>
                  <a:gd name="connsiteY2-466" fmla="*/ 1417441 h 3166231"/>
                  <a:gd name="connsiteX3-467" fmla="*/ 1607608 w 3235347"/>
                  <a:gd name="connsiteY3-468" fmla="*/ 121 h 3166231"/>
                  <a:gd name="connsiteX4-469" fmla="*/ 3230668 w 3235347"/>
                  <a:gd name="connsiteY4-470" fmla="*/ 1337431 h 3166231"/>
                  <a:gd name="connsiteX5-471" fmla="*/ 2682028 w 3235347"/>
                  <a:gd name="connsiteY5-472" fmla="*/ 3166231 h 3166231"/>
                  <a:gd name="connsiteX6-473" fmla="*/ 2316268 w 3235347"/>
                  <a:gd name="connsiteY6-474" fmla="*/ 3166231 h 3166231"/>
                  <a:gd name="connsiteX7-475" fmla="*/ 2762038 w 3235347"/>
                  <a:gd name="connsiteY7-476" fmla="*/ 1360291 h 3166231"/>
                  <a:gd name="connsiteX8-477" fmla="*/ 1573318 w 3235347"/>
                  <a:gd name="connsiteY8-478" fmla="*/ 514471 h 3166231"/>
                  <a:gd name="connsiteX9-479" fmla="*/ 487468 w 3235347"/>
                  <a:gd name="connsiteY9-480" fmla="*/ 1360291 h 3166231"/>
                  <a:gd name="connsiteX10-481" fmla="*/ 1024678 w 3235347"/>
                  <a:gd name="connsiteY10-482" fmla="*/ 3154801 h 3166231"/>
                  <a:gd name="connsiteX0-483" fmla="*/ 1024678 w 3235347"/>
                  <a:gd name="connsiteY0-484" fmla="*/ 3154801 h 3166231"/>
                  <a:gd name="connsiteX1-485" fmla="*/ 647488 w 3235347"/>
                  <a:gd name="connsiteY1-486" fmla="*/ 3154801 h 3166231"/>
                  <a:gd name="connsiteX2-487" fmla="*/ 7408 w 3235347"/>
                  <a:gd name="connsiteY2-488" fmla="*/ 1417441 h 3166231"/>
                  <a:gd name="connsiteX3-489" fmla="*/ 1607608 w 3235347"/>
                  <a:gd name="connsiteY3-490" fmla="*/ 121 h 3166231"/>
                  <a:gd name="connsiteX4-491" fmla="*/ 3230668 w 3235347"/>
                  <a:gd name="connsiteY4-492" fmla="*/ 1337431 h 3166231"/>
                  <a:gd name="connsiteX5-493" fmla="*/ 2682028 w 3235347"/>
                  <a:gd name="connsiteY5-494" fmla="*/ 3166231 h 3166231"/>
                  <a:gd name="connsiteX6-495" fmla="*/ 2316268 w 3235347"/>
                  <a:gd name="connsiteY6-496" fmla="*/ 3166231 h 3166231"/>
                  <a:gd name="connsiteX7-497" fmla="*/ 2762038 w 3235347"/>
                  <a:gd name="connsiteY7-498" fmla="*/ 1360291 h 3166231"/>
                  <a:gd name="connsiteX8-499" fmla="*/ 1573318 w 3235347"/>
                  <a:gd name="connsiteY8-500" fmla="*/ 514471 h 3166231"/>
                  <a:gd name="connsiteX9-501" fmla="*/ 487468 w 3235347"/>
                  <a:gd name="connsiteY9-502" fmla="*/ 1360291 h 3166231"/>
                  <a:gd name="connsiteX10-503" fmla="*/ 1024678 w 3235347"/>
                  <a:gd name="connsiteY10-504" fmla="*/ 3154801 h 3166231"/>
                  <a:gd name="connsiteX0-505" fmla="*/ 1024678 w 3235347"/>
                  <a:gd name="connsiteY0-506" fmla="*/ 3154801 h 3166231"/>
                  <a:gd name="connsiteX1-507" fmla="*/ 647488 w 3235347"/>
                  <a:gd name="connsiteY1-508" fmla="*/ 3154801 h 3166231"/>
                  <a:gd name="connsiteX2-509" fmla="*/ 7408 w 3235347"/>
                  <a:gd name="connsiteY2-510" fmla="*/ 1417441 h 3166231"/>
                  <a:gd name="connsiteX3-511" fmla="*/ 1607608 w 3235347"/>
                  <a:gd name="connsiteY3-512" fmla="*/ 121 h 3166231"/>
                  <a:gd name="connsiteX4-513" fmla="*/ 3230668 w 3235347"/>
                  <a:gd name="connsiteY4-514" fmla="*/ 1337431 h 3166231"/>
                  <a:gd name="connsiteX5-515" fmla="*/ 2682028 w 3235347"/>
                  <a:gd name="connsiteY5-516" fmla="*/ 3166231 h 3166231"/>
                  <a:gd name="connsiteX6-517" fmla="*/ 2316268 w 3235347"/>
                  <a:gd name="connsiteY6-518" fmla="*/ 3166231 h 3166231"/>
                  <a:gd name="connsiteX7-519" fmla="*/ 2762038 w 3235347"/>
                  <a:gd name="connsiteY7-520" fmla="*/ 1360291 h 3166231"/>
                  <a:gd name="connsiteX8-521" fmla="*/ 1573318 w 3235347"/>
                  <a:gd name="connsiteY8-522" fmla="*/ 514471 h 3166231"/>
                  <a:gd name="connsiteX9-523" fmla="*/ 487468 w 3235347"/>
                  <a:gd name="connsiteY9-524" fmla="*/ 1360291 h 3166231"/>
                  <a:gd name="connsiteX10-525" fmla="*/ 1024678 w 3235347"/>
                  <a:gd name="connsiteY10-526" fmla="*/ 3154801 h 3166231"/>
                  <a:gd name="connsiteX0-527" fmla="*/ 1024678 w 3235347"/>
                  <a:gd name="connsiteY0-528" fmla="*/ 3154801 h 3166231"/>
                  <a:gd name="connsiteX1-529" fmla="*/ 647488 w 3235347"/>
                  <a:gd name="connsiteY1-530" fmla="*/ 3154801 h 3166231"/>
                  <a:gd name="connsiteX2-531" fmla="*/ 7408 w 3235347"/>
                  <a:gd name="connsiteY2-532" fmla="*/ 1417441 h 3166231"/>
                  <a:gd name="connsiteX3-533" fmla="*/ 1607608 w 3235347"/>
                  <a:gd name="connsiteY3-534" fmla="*/ 121 h 3166231"/>
                  <a:gd name="connsiteX4-535" fmla="*/ 3230668 w 3235347"/>
                  <a:gd name="connsiteY4-536" fmla="*/ 1337431 h 3166231"/>
                  <a:gd name="connsiteX5-537" fmla="*/ 2682028 w 3235347"/>
                  <a:gd name="connsiteY5-538" fmla="*/ 3166231 h 3166231"/>
                  <a:gd name="connsiteX6-539" fmla="*/ 2316268 w 3235347"/>
                  <a:gd name="connsiteY6-540" fmla="*/ 3166231 h 3166231"/>
                  <a:gd name="connsiteX7-541" fmla="*/ 2762038 w 3235347"/>
                  <a:gd name="connsiteY7-542" fmla="*/ 1360291 h 3166231"/>
                  <a:gd name="connsiteX8-543" fmla="*/ 1573318 w 3235347"/>
                  <a:gd name="connsiteY8-544" fmla="*/ 514471 h 3166231"/>
                  <a:gd name="connsiteX9-545" fmla="*/ 487468 w 3235347"/>
                  <a:gd name="connsiteY9-546" fmla="*/ 1360291 h 3166231"/>
                  <a:gd name="connsiteX10-547" fmla="*/ 1024678 w 3235347"/>
                  <a:gd name="connsiteY10-548" fmla="*/ 3154801 h 3166231"/>
                  <a:gd name="connsiteX0-549" fmla="*/ 1024678 w 3235347"/>
                  <a:gd name="connsiteY0-550" fmla="*/ 3154801 h 3166231"/>
                  <a:gd name="connsiteX1-551" fmla="*/ 647488 w 3235347"/>
                  <a:gd name="connsiteY1-552" fmla="*/ 3154801 h 3166231"/>
                  <a:gd name="connsiteX2-553" fmla="*/ 7408 w 3235347"/>
                  <a:gd name="connsiteY2-554" fmla="*/ 1417441 h 3166231"/>
                  <a:gd name="connsiteX3-555" fmla="*/ 1607608 w 3235347"/>
                  <a:gd name="connsiteY3-556" fmla="*/ 121 h 3166231"/>
                  <a:gd name="connsiteX4-557" fmla="*/ 3230668 w 3235347"/>
                  <a:gd name="connsiteY4-558" fmla="*/ 1337431 h 3166231"/>
                  <a:gd name="connsiteX5-559" fmla="*/ 2682028 w 3235347"/>
                  <a:gd name="connsiteY5-560" fmla="*/ 3166231 h 3166231"/>
                  <a:gd name="connsiteX6-561" fmla="*/ 2316268 w 3235347"/>
                  <a:gd name="connsiteY6-562" fmla="*/ 3166231 h 3166231"/>
                  <a:gd name="connsiteX7-563" fmla="*/ 2762038 w 3235347"/>
                  <a:gd name="connsiteY7-564" fmla="*/ 1360291 h 3166231"/>
                  <a:gd name="connsiteX8-565" fmla="*/ 1573318 w 3235347"/>
                  <a:gd name="connsiteY8-566" fmla="*/ 514471 h 3166231"/>
                  <a:gd name="connsiteX9-567" fmla="*/ 487468 w 3235347"/>
                  <a:gd name="connsiteY9-568" fmla="*/ 1360291 h 3166231"/>
                  <a:gd name="connsiteX10-569" fmla="*/ 1024678 w 3235347"/>
                  <a:gd name="connsiteY10-570" fmla="*/ 3154801 h 3166231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19" y="connsiteY9-20"/>
                  </a:cxn>
                  <a:cxn ang="0">
                    <a:pos x="connsiteX10-41" y="connsiteY10-42"/>
                  </a:cxn>
                </a:cxnLst>
                <a:rect l="l" t="t" r="r" b="b"/>
                <a:pathLst>
                  <a:path w="3235347" h="3166231">
                    <a:moveTo>
                      <a:pt x="1024678" y="3154801"/>
                    </a:moveTo>
                    <a:lnTo>
                      <a:pt x="647488" y="3154801"/>
                    </a:lnTo>
                    <a:cubicBezTo>
                      <a:pt x="411268" y="2541391"/>
                      <a:pt x="-64982" y="2179441"/>
                      <a:pt x="7408" y="1417441"/>
                    </a:cubicBezTo>
                    <a:cubicBezTo>
                      <a:pt x="72178" y="773551"/>
                      <a:pt x="617008" y="15361"/>
                      <a:pt x="1607608" y="121"/>
                    </a:cubicBezTo>
                    <a:cubicBezTo>
                      <a:pt x="2594398" y="-11309"/>
                      <a:pt x="3203998" y="788791"/>
                      <a:pt x="3230668" y="1337431"/>
                    </a:cubicBezTo>
                    <a:cubicBezTo>
                      <a:pt x="3276388" y="1969891"/>
                      <a:pt x="2979208" y="2522341"/>
                      <a:pt x="2682028" y="3166231"/>
                    </a:cubicBezTo>
                    <a:lnTo>
                      <a:pt x="2316268" y="3166231"/>
                    </a:lnTo>
                    <a:cubicBezTo>
                      <a:pt x="2293408" y="2621401"/>
                      <a:pt x="2922058" y="1985131"/>
                      <a:pt x="2762038" y="1360291"/>
                    </a:cubicBezTo>
                    <a:cubicBezTo>
                      <a:pt x="2628688" y="872611"/>
                      <a:pt x="2152438" y="510661"/>
                      <a:pt x="1573318" y="514471"/>
                    </a:cubicBezTo>
                    <a:cubicBezTo>
                      <a:pt x="971338" y="533521"/>
                      <a:pt x="517948" y="975481"/>
                      <a:pt x="487468" y="1360291"/>
                    </a:cubicBezTo>
                    <a:cubicBezTo>
                      <a:pt x="415078" y="2198491"/>
                      <a:pt x="982768" y="2613781"/>
                      <a:pt x="1024678" y="3154801"/>
                    </a:cubicBez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rgbClr val="DE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5020558" y="4638071"/>
                <a:ext cx="1943100" cy="4000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rgbClr val="DE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25" name="圆角矩形 24"/>
              <p:cNvSpPr/>
              <p:nvPr/>
            </p:nvSpPr>
            <p:spPr>
              <a:xfrm>
                <a:off x="4996333" y="5072411"/>
                <a:ext cx="1943100" cy="4000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rgbClr val="DE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5101225" y="5506751"/>
                <a:ext cx="1781765" cy="40005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rgbClr val="DE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31" name="任意多边形 30"/>
              <p:cNvSpPr/>
              <p:nvPr/>
            </p:nvSpPr>
            <p:spPr>
              <a:xfrm>
                <a:off x="5501933" y="5941091"/>
                <a:ext cx="981665" cy="320040"/>
              </a:xfrm>
              <a:custGeom>
                <a:avLst/>
                <a:gdLst>
                  <a:gd name="connsiteX0" fmla="*/ 0 w 981665"/>
                  <a:gd name="connsiteY0" fmla="*/ 0 h 320040"/>
                  <a:gd name="connsiteX1" fmla="*/ 981665 w 981665"/>
                  <a:gd name="connsiteY1" fmla="*/ 0 h 320040"/>
                  <a:gd name="connsiteX2" fmla="*/ 661625 w 981665"/>
                  <a:gd name="connsiteY2" fmla="*/ 320040 h 320040"/>
                  <a:gd name="connsiteX3" fmla="*/ 320040 w 981665"/>
                  <a:gd name="connsiteY3" fmla="*/ 320039 h 320040"/>
                  <a:gd name="connsiteX4" fmla="*/ 6502 w 981665"/>
                  <a:gd name="connsiteY4" fmla="*/ 64498 h 320040"/>
                  <a:gd name="connsiteX5" fmla="*/ 0 w 981665"/>
                  <a:gd name="connsiteY5" fmla="*/ 0 h 320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665" h="320040">
                    <a:moveTo>
                      <a:pt x="0" y="0"/>
                    </a:moveTo>
                    <a:lnTo>
                      <a:pt x="981665" y="0"/>
                    </a:lnTo>
                    <a:cubicBezTo>
                      <a:pt x="981665" y="176753"/>
                      <a:pt x="838378" y="320040"/>
                      <a:pt x="661625" y="320040"/>
                    </a:cubicBezTo>
                    <a:lnTo>
                      <a:pt x="320040" y="320039"/>
                    </a:lnTo>
                    <a:cubicBezTo>
                      <a:pt x="165381" y="320039"/>
                      <a:pt x="36345" y="210335"/>
                      <a:pt x="6502" y="64498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rgbClr val="DE0000"/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32" name="任意多边形 31"/>
            <p:cNvSpPr/>
            <p:nvPr/>
          </p:nvSpPr>
          <p:spPr>
            <a:xfrm>
              <a:off x="8797" y="5070"/>
              <a:ext cx="1771" cy="2704"/>
            </a:xfrm>
            <a:custGeom>
              <a:avLst/>
              <a:gdLst>
                <a:gd name="connsiteX0" fmla="*/ 596980 w 1230738"/>
                <a:gd name="connsiteY0" fmla="*/ 44562 h 1878925"/>
                <a:gd name="connsiteX1" fmla="*/ 793369 w 1230738"/>
                <a:gd name="connsiteY1" fmla="*/ 240951 h 1878925"/>
                <a:gd name="connsiteX2" fmla="*/ 596980 w 1230738"/>
                <a:gd name="connsiteY2" fmla="*/ 437340 h 1878925"/>
                <a:gd name="connsiteX3" fmla="*/ 400591 w 1230738"/>
                <a:gd name="connsiteY3" fmla="*/ 240951 h 1878925"/>
                <a:gd name="connsiteX4" fmla="*/ 596980 w 1230738"/>
                <a:gd name="connsiteY4" fmla="*/ 44562 h 1878925"/>
                <a:gd name="connsiteX5" fmla="*/ 1169757 w 1230738"/>
                <a:gd name="connsiteY5" fmla="*/ 16353 h 1878925"/>
                <a:gd name="connsiteX6" fmla="*/ 1169758 w 1230738"/>
                <a:gd name="connsiteY6" fmla="*/ 16354 h 1878925"/>
                <a:gd name="connsiteX7" fmla="*/ 1169757 w 1230738"/>
                <a:gd name="connsiteY7" fmla="*/ 16354 h 1878925"/>
                <a:gd name="connsiteX8" fmla="*/ 1123867 w 1230738"/>
                <a:gd name="connsiteY8" fmla="*/ 923 h 1878925"/>
                <a:gd name="connsiteX9" fmla="*/ 1169757 w 1230738"/>
                <a:gd name="connsiteY9" fmla="*/ 16354 h 1878925"/>
                <a:gd name="connsiteX10" fmla="*/ 1206066 w 1230738"/>
                <a:gd name="connsiteY10" fmla="*/ 48380 h 1878925"/>
                <a:gd name="connsiteX11" fmla="*/ 1214384 w 1230738"/>
                <a:gd name="connsiteY11" fmla="*/ 182903 h 1878925"/>
                <a:gd name="connsiteX12" fmla="*/ 890150 w 1230738"/>
                <a:gd name="connsiteY12" fmla="*/ 744492 h 1878925"/>
                <a:gd name="connsiteX13" fmla="*/ 890150 w 1230738"/>
                <a:gd name="connsiteY13" fmla="*/ 1273735 h 1878925"/>
                <a:gd name="connsiteX14" fmla="*/ 867614 w 1230738"/>
                <a:gd name="connsiteY14" fmla="*/ 1273735 h 1878925"/>
                <a:gd name="connsiteX15" fmla="*/ 867614 w 1230738"/>
                <a:gd name="connsiteY15" fmla="*/ 1757002 h 1878925"/>
                <a:gd name="connsiteX16" fmla="*/ 745691 w 1230738"/>
                <a:gd name="connsiteY16" fmla="*/ 1878925 h 1878925"/>
                <a:gd name="connsiteX17" fmla="*/ 745691 w 1230738"/>
                <a:gd name="connsiteY17" fmla="*/ 1878924 h 1878925"/>
                <a:gd name="connsiteX18" fmla="*/ 623768 w 1230738"/>
                <a:gd name="connsiteY18" fmla="*/ 1757001 h 1878925"/>
                <a:gd name="connsiteX19" fmla="*/ 623768 w 1230738"/>
                <a:gd name="connsiteY19" fmla="*/ 1273735 h 1878925"/>
                <a:gd name="connsiteX20" fmla="*/ 572756 w 1230738"/>
                <a:gd name="connsiteY20" fmla="*/ 1273735 h 1878925"/>
                <a:gd name="connsiteX21" fmla="*/ 572756 w 1230738"/>
                <a:gd name="connsiteY21" fmla="*/ 1757002 h 1878925"/>
                <a:gd name="connsiteX22" fmla="*/ 450833 w 1230738"/>
                <a:gd name="connsiteY22" fmla="*/ 1878925 h 1878925"/>
                <a:gd name="connsiteX23" fmla="*/ 450833 w 1230738"/>
                <a:gd name="connsiteY23" fmla="*/ 1878924 h 1878925"/>
                <a:gd name="connsiteX24" fmla="*/ 328909 w 1230738"/>
                <a:gd name="connsiteY24" fmla="*/ 1757001 h 1878925"/>
                <a:gd name="connsiteX25" fmla="*/ 328910 w 1230738"/>
                <a:gd name="connsiteY25" fmla="*/ 1273735 h 1878925"/>
                <a:gd name="connsiteX26" fmla="*/ 304613 w 1230738"/>
                <a:gd name="connsiteY26" fmla="*/ 1273735 h 1878925"/>
                <a:gd name="connsiteX27" fmla="*/ 304613 w 1230738"/>
                <a:gd name="connsiteY27" fmla="*/ 682185 h 1878925"/>
                <a:gd name="connsiteX28" fmla="*/ 16354 w 1230738"/>
                <a:gd name="connsiteY28" fmla="*/ 182904 h 1878925"/>
                <a:gd name="connsiteX29" fmla="*/ 24672 w 1230738"/>
                <a:gd name="connsiteY29" fmla="*/ 48381 h 1878925"/>
                <a:gd name="connsiteX30" fmla="*/ 60981 w 1230738"/>
                <a:gd name="connsiteY30" fmla="*/ 16355 h 1878925"/>
                <a:gd name="connsiteX31" fmla="*/ 106871 w 1230738"/>
                <a:gd name="connsiteY31" fmla="*/ 924 h 1878925"/>
                <a:gd name="connsiteX32" fmla="*/ 227530 w 1230738"/>
                <a:gd name="connsiteY32" fmla="*/ 60982 h 1878925"/>
                <a:gd name="connsiteX33" fmla="*/ 464619 w 1230738"/>
                <a:gd name="connsiteY33" fmla="*/ 471630 h 1878925"/>
                <a:gd name="connsiteX34" fmla="*/ 766118 w 1230738"/>
                <a:gd name="connsiteY34" fmla="*/ 471630 h 1878925"/>
                <a:gd name="connsiteX35" fmla="*/ 1003208 w 1230738"/>
                <a:gd name="connsiteY35" fmla="*/ 60981 h 1878925"/>
                <a:gd name="connsiteX36" fmla="*/ 1123867 w 1230738"/>
                <a:gd name="connsiteY36" fmla="*/ 923 h 1878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230738" h="1878925">
                  <a:moveTo>
                    <a:pt x="596980" y="44562"/>
                  </a:moveTo>
                  <a:cubicBezTo>
                    <a:pt x="705443" y="44562"/>
                    <a:pt x="793369" y="132488"/>
                    <a:pt x="793369" y="240951"/>
                  </a:cubicBezTo>
                  <a:cubicBezTo>
                    <a:pt x="793369" y="349414"/>
                    <a:pt x="705443" y="437340"/>
                    <a:pt x="596980" y="437340"/>
                  </a:cubicBezTo>
                  <a:cubicBezTo>
                    <a:pt x="488517" y="437340"/>
                    <a:pt x="400591" y="349414"/>
                    <a:pt x="400591" y="240951"/>
                  </a:cubicBezTo>
                  <a:cubicBezTo>
                    <a:pt x="400591" y="132488"/>
                    <a:pt x="488517" y="44562"/>
                    <a:pt x="596980" y="44562"/>
                  </a:cubicBezTo>
                  <a:close/>
                  <a:moveTo>
                    <a:pt x="1169757" y="16353"/>
                  </a:moveTo>
                  <a:lnTo>
                    <a:pt x="1169758" y="16354"/>
                  </a:lnTo>
                  <a:lnTo>
                    <a:pt x="1169757" y="16354"/>
                  </a:lnTo>
                  <a:close/>
                  <a:moveTo>
                    <a:pt x="1123867" y="923"/>
                  </a:moveTo>
                  <a:lnTo>
                    <a:pt x="1169757" y="16354"/>
                  </a:lnTo>
                  <a:lnTo>
                    <a:pt x="1206066" y="48380"/>
                  </a:lnTo>
                  <a:cubicBezTo>
                    <a:pt x="1234709" y="86289"/>
                    <a:pt x="1239635" y="139168"/>
                    <a:pt x="1214384" y="182903"/>
                  </a:cubicBezTo>
                  <a:lnTo>
                    <a:pt x="890150" y="744492"/>
                  </a:lnTo>
                  <a:lnTo>
                    <a:pt x="890150" y="1273735"/>
                  </a:lnTo>
                  <a:lnTo>
                    <a:pt x="867614" y="1273735"/>
                  </a:lnTo>
                  <a:lnTo>
                    <a:pt x="867614" y="1757002"/>
                  </a:lnTo>
                  <a:cubicBezTo>
                    <a:pt x="867614" y="1824338"/>
                    <a:pt x="813027" y="1878925"/>
                    <a:pt x="745691" y="1878925"/>
                  </a:cubicBezTo>
                  <a:lnTo>
                    <a:pt x="745691" y="1878924"/>
                  </a:lnTo>
                  <a:cubicBezTo>
                    <a:pt x="678355" y="1878924"/>
                    <a:pt x="623768" y="1824337"/>
                    <a:pt x="623768" y="1757001"/>
                  </a:cubicBezTo>
                  <a:lnTo>
                    <a:pt x="623768" y="1273735"/>
                  </a:lnTo>
                  <a:lnTo>
                    <a:pt x="572756" y="1273735"/>
                  </a:lnTo>
                  <a:lnTo>
                    <a:pt x="572756" y="1757002"/>
                  </a:lnTo>
                  <a:cubicBezTo>
                    <a:pt x="572756" y="1824338"/>
                    <a:pt x="518169" y="1878925"/>
                    <a:pt x="450833" y="1878925"/>
                  </a:cubicBezTo>
                  <a:lnTo>
                    <a:pt x="450833" y="1878924"/>
                  </a:lnTo>
                  <a:cubicBezTo>
                    <a:pt x="383496" y="1878924"/>
                    <a:pt x="328909" y="1824337"/>
                    <a:pt x="328909" y="1757001"/>
                  </a:cubicBezTo>
                  <a:lnTo>
                    <a:pt x="328910" y="1273735"/>
                  </a:lnTo>
                  <a:lnTo>
                    <a:pt x="304613" y="1273735"/>
                  </a:lnTo>
                  <a:lnTo>
                    <a:pt x="304613" y="682185"/>
                  </a:lnTo>
                  <a:lnTo>
                    <a:pt x="16354" y="182904"/>
                  </a:lnTo>
                  <a:cubicBezTo>
                    <a:pt x="-8897" y="139169"/>
                    <a:pt x="-3971" y="86290"/>
                    <a:pt x="24672" y="48381"/>
                  </a:cubicBezTo>
                  <a:lnTo>
                    <a:pt x="60981" y="16355"/>
                  </a:lnTo>
                  <a:lnTo>
                    <a:pt x="106871" y="924"/>
                  </a:lnTo>
                  <a:cubicBezTo>
                    <a:pt x="154023" y="-4927"/>
                    <a:pt x="202279" y="17246"/>
                    <a:pt x="227530" y="60982"/>
                  </a:cubicBezTo>
                  <a:lnTo>
                    <a:pt x="464619" y="471630"/>
                  </a:lnTo>
                  <a:lnTo>
                    <a:pt x="766118" y="471630"/>
                  </a:lnTo>
                  <a:lnTo>
                    <a:pt x="1003208" y="60981"/>
                  </a:lnTo>
                  <a:cubicBezTo>
                    <a:pt x="1028459" y="17245"/>
                    <a:pt x="1076715" y="-4928"/>
                    <a:pt x="1123867" y="923"/>
                  </a:cubicBezTo>
                  <a:close/>
                </a:path>
              </a:pathLst>
            </a:custGeom>
            <a:solidFill>
              <a:srgbClr val="DE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dirty="0">
                <a:solidFill>
                  <a:srgbClr val="DE0000"/>
                </a:solidFill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60985" y="2112645"/>
            <a:ext cx="4226560" cy="2431415"/>
            <a:chOff x="411" y="3327"/>
            <a:chExt cx="6656" cy="3829"/>
          </a:xfrm>
        </p:grpSpPr>
        <p:sp>
          <p:nvSpPr>
            <p:cNvPr id="48" name="矩形 47"/>
            <p:cNvSpPr/>
            <p:nvPr/>
          </p:nvSpPr>
          <p:spPr>
            <a:xfrm>
              <a:off x="411" y="4032"/>
              <a:ext cx="6656" cy="31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r">
                <a:lnSpc>
                  <a:spcPct val="110000"/>
                </a:lnSpc>
                <a:spcBef>
                  <a:spcPct val="20000"/>
                </a:spcBef>
              </a:pPr>
              <a:r>
                <a:rPr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包括统一专栏名称、专栏风格、功能设置、公开内容等）。基于全市统一开发的“邵阳市基层政务公开专栏”，主动对接“邵阳市政府门户网站后台”、“湖南省‘互联网﹢政务服务’一体化平台后台”、“邵阳市数据共享交换平台后台”等平台的服务接口和公开数据；通过技术开发分开从多个平台进行后台抓取和填报，实现数据同源发布，能更好实现公开事项目录内容在政府门户网站集中展现。</a:t>
              </a:r>
              <a:endParaRPr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3536" y="3327"/>
              <a:ext cx="3531" cy="7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r">
                <a:lnSpc>
                  <a:spcPct val="120000"/>
                </a:lnSpc>
              </a:pPr>
              <a:r>
                <a:rPr lang="zh-CN" altLang="en-US" sz="2200" b="1" dirty="0" smtClean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统一开发标准</a:t>
              </a:r>
              <a:endParaRPr lang="zh-CN" altLang="en-US" sz="2200" b="1" dirty="0" smtClean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65125" y="4708525"/>
            <a:ext cx="4518025" cy="1722120"/>
            <a:chOff x="575" y="7415"/>
            <a:chExt cx="7115" cy="2712"/>
          </a:xfrm>
        </p:grpSpPr>
        <p:sp>
          <p:nvSpPr>
            <p:cNvPr id="50" name="矩形 49"/>
            <p:cNvSpPr/>
            <p:nvPr/>
          </p:nvSpPr>
          <p:spPr>
            <a:xfrm>
              <a:off x="575" y="8120"/>
              <a:ext cx="7115" cy="20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r">
                <a:lnSpc>
                  <a:spcPct val="110000"/>
                </a:lnSpc>
                <a:spcBef>
                  <a:spcPct val="20000"/>
                </a:spcBef>
              </a:pPr>
              <a:r>
                <a:rPr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统筹全市基层政务公开线上专栏建设工作，解决因政府网站集约化，基层政府没有网站后台服务器的制约条件；市级归集26个领域信息，设置“公开地图”，县市区设置专栏导航，配置智能检索，融合“我要办”“我要看”“我要查”“我要评”。</a:t>
              </a:r>
              <a:endParaRPr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4159" y="7415"/>
              <a:ext cx="3531" cy="7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r">
                <a:lnSpc>
                  <a:spcPct val="120000"/>
                </a:lnSpc>
              </a:pPr>
              <a:r>
                <a:rPr lang="zh-CN" altLang="en-US" sz="2200" b="1" dirty="0" smtClean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统筹市县联动</a:t>
              </a:r>
              <a:endParaRPr lang="zh-CN" altLang="en-US" sz="2200" b="1" dirty="0" smtClean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682230" y="2112645"/>
            <a:ext cx="4226560" cy="2431415"/>
            <a:chOff x="12098" y="3327"/>
            <a:chExt cx="6656" cy="3829"/>
          </a:xfrm>
        </p:grpSpPr>
        <p:sp>
          <p:nvSpPr>
            <p:cNvPr id="52" name="矩形 51"/>
            <p:cNvSpPr/>
            <p:nvPr/>
          </p:nvSpPr>
          <p:spPr>
            <a:xfrm>
              <a:off x="12098" y="4032"/>
              <a:ext cx="6656" cy="31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l">
                <a:lnSpc>
                  <a:spcPct val="110000"/>
                </a:lnSpc>
                <a:spcBef>
                  <a:spcPct val="20000"/>
                </a:spcBef>
              </a:pPr>
              <a:r>
                <a:rPr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规范网站栏目的总体要求、业务需求、内容梳理、数据接入和发布形式等；提供综合搜索功能的筛选过滤（包括人员联络、账号申请和权限管理，分配、开通使用专栏后台查询工具等）；关联其他互动业务数据（如调查征集、市长信箱、依申请等）；对专栏注册用户数和访问量，进行综合统计和制作考核佐证，支撑网站常态化监测和稿件采编发的相关问题整改；有效减轻基层负担，节省行政资源。</a:t>
              </a:r>
              <a:endParaRPr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2098" y="3327"/>
              <a:ext cx="3531" cy="7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l">
                <a:lnSpc>
                  <a:spcPct val="120000"/>
                </a:lnSpc>
              </a:pPr>
              <a:r>
                <a:rPr lang="zh-CN" altLang="en-US" sz="2200" b="1" dirty="0" smtClean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统筹栏目管理</a:t>
              </a:r>
              <a:endParaRPr lang="zh-CN" altLang="en-US" sz="2200" b="1" dirty="0" smtClean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682230" y="4708525"/>
            <a:ext cx="4226560" cy="1722120"/>
            <a:chOff x="12098" y="7415"/>
            <a:chExt cx="6656" cy="2712"/>
          </a:xfrm>
        </p:grpSpPr>
        <p:sp>
          <p:nvSpPr>
            <p:cNvPr id="54" name="矩形 53"/>
            <p:cNvSpPr/>
            <p:nvPr/>
          </p:nvSpPr>
          <p:spPr>
            <a:xfrm>
              <a:off x="12098" y="8120"/>
              <a:ext cx="6656" cy="200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l">
                <a:lnSpc>
                  <a:spcPct val="110000"/>
                </a:lnSpc>
                <a:spcBef>
                  <a:spcPct val="20000"/>
                </a:spcBef>
              </a:pPr>
              <a:r>
                <a:rPr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长沙市统一开发建设“一专栏两后台”（即“长沙市基层政务公开专栏”“湖南省‘互联网﹢政务服务’一体化平台后台”“政府门户网站后台”），形成了“1﹢9”基层政务公开专栏框架（即1个市级专栏﹢9个区县（市）专栏）。</a:t>
              </a:r>
              <a:endParaRPr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12098" y="7415"/>
              <a:ext cx="3531" cy="78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l">
                <a:lnSpc>
                  <a:spcPct val="120000"/>
                </a:lnSpc>
              </a:pPr>
              <a:r>
                <a:rPr lang="zh-CN" altLang="en-US" sz="2200" b="1" dirty="0" smtClean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类似亮点做法</a:t>
              </a:r>
              <a:endParaRPr lang="zh-CN" altLang="en-US" sz="2200" b="1" dirty="0" smtClean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32765" y="981710"/>
            <a:ext cx="11097260" cy="963295"/>
            <a:chOff x="839" y="1546"/>
            <a:chExt cx="17476" cy="1517"/>
          </a:xfrm>
        </p:grpSpPr>
        <p:sp>
          <p:nvSpPr>
            <p:cNvPr id="58" name="矩形 57"/>
            <p:cNvSpPr/>
            <p:nvPr/>
          </p:nvSpPr>
          <p:spPr>
            <a:xfrm>
              <a:off x="839" y="1546"/>
              <a:ext cx="17476" cy="1517"/>
            </a:xfrm>
            <a:prstGeom prst="rect">
              <a:avLst/>
            </a:prstGeom>
            <a:noFill/>
            <a:ln w="19050" cmpd="sng">
              <a:solidFill>
                <a:srgbClr val="DE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4825" y="1613"/>
              <a:ext cx="9108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3200" b="1" spc="900" dirty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线上平台建设</a:t>
              </a:r>
              <a:endParaRPr lang="zh-CN" altLang="en-US" sz="3200" b="1" spc="900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2170" y="2272"/>
              <a:ext cx="1502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统一开发建设“一专栏多后台”，打造邵阳特色的“基层政务公开网上地图”，打造线上专栏“一张图”。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7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9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30" name="直接连接符 29"/>
          <p:cNvCxnSpPr>
            <a:stCxn id="37" idx="3"/>
          </p:cNvCxnSpPr>
          <p:nvPr/>
        </p:nvCxnSpPr>
        <p:spPr>
          <a:xfrm flipV="1">
            <a:off x="3150870" y="556260"/>
            <a:ext cx="7988935" cy="50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组合 32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34" name="直接连接符 33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文本框 36"/>
          <p:cNvSpPr txBox="1"/>
          <p:nvPr/>
        </p:nvSpPr>
        <p:spPr>
          <a:xfrm>
            <a:off x="1189717" y="300521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sym typeface="+mn-ea"/>
              </a:rPr>
              <a:t>建立工作群</a:t>
            </a:r>
            <a:endParaRPr lang="zh-CN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思源宋体 CN" panose="02020400000000000000" charset="-122"/>
              <a:ea typeface="思源宋体 CN" panose="020204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ddaa809a-dcfb-430a-ab96-fa252059f455"/>
          <p:cNvGrpSpPr>
            <a:grpSpLocks noChangeAspect="1"/>
          </p:cNvGrpSpPr>
          <p:nvPr/>
        </p:nvGrpSpPr>
        <p:grpSpPr>
          <a:xfrm>
            <a:off x="3902710" y="1964055"/>
            <a:ext cx="4977765" cy="4187825"/>
            <a:chOff x="3684720" y="1233135"/>
            <a:chExt cx="4855365" cy="4356601"/>
          </a:xfrm>
          <a:solidFill>
            <a:srgbClr val="DE0000"/>
          </a:solidFill>
        </p:grpSpPr>
        <p:sp>
          <p:nvSpPr>
            <p:cNvPr id="13" name="Freeform: Shape 35"/>
            <p:cNvSpPr/>
            <p:nvPr/>
          </p:nvSpPr>
          <p:spPr bwMode="auto">
            <a:xfrm>
              <a:off x="7470897" y="1233135"/>
              <a:ext cx="1069188" cy="2538126"/>
            </a:xfrm>
            <a:custGeom>
              <a:avLst/>
              <a:gdLst>
                <a:gd name="T0" fmla="*/ 0 w 255"/>
                <a:gd name="T1" fmla="*/ 656 h 656"/>
                <a:gd name="T2" fmla="*/ 114 w 255"/>
                <a:gd name="T3" fmla="*/ 97 h 656"/>
                <a:gd name="T4" fmla="*/ 67 w 255"/>
                <a:gd name="T5" fmla="*/ 97 h 656"/>
                <a:gd name="T6" fmla="*/ 181 w 255"/>
                <a:gd name="T7" fmla="*/ 0 h 656"/>
                <a:gd name="T8" fmla="*/ 255 w 255"/>
                <a:gd name="T9" fmla="*/ 93 h 656"/>
                <a:gd name="T10" fmla="*/ 210 w 255"/>
                <a:gd name="T11" fmla="*/ 97 h 656"/>
                <a:gd name="T12" fmla="*/ 93 w 255"/>
                <a:gd name="T13" fmla="*/ 656 h 656"/>
                <a:gd name="T14" fmla="*/ 0 w 255"/>
                <a:gd name="T15" fmla="*/ 656 h 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5" h="656">
                  <a:moveTo>
                    <a:pt x="0" y="656"/>
                  </a:moveTo>
                  <a:lnTo>
                    <a:pt x="114" y="97"/>
                  </a:lnTo>
                  <a:lnTo>
                    <a:pt x="67" y="97"/>
                  </a:lnTo>
                  <a:lnTo>
                    <a:pt x="181" y="0"/>
                  </a:lnTo>
                  <a:lnTo>
                    <a:pt x="255" y="93"/>
                  </a:lnTo>
                  <a:lnTo>
                    <a:pt x="210" y="97"/>
                  </a:lnTo>
                  <a:lnTo>
                    <a:pt x="93" y="656"/>
                  </a:lnTo>
                  <a:lnTo>
                    <a:pt x="0" y="65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14" name="Freeform: Shape 34"/>
            <p:cNvSpPr/>
            <p:nvPr/>
          </p:nvSpPr>
          <p:spPr bwMode="auto">
            <a:xfrm>
              <a:off x="7135462" y="3771256"/>
              <a:ext cx="725369" cy="154763"/>
            </a:xfrm>
            <a:custGeom>
              <a:avLst/>
              <a:gdLst>
                <a:gd name="T0" fmla="*/ 173 w 173"/>
                <a:gd name="T1" fmla="*/ 0 h 40"/>
                <a:gd name="T2" fmla="*/ 80 w 173"/>
                <a:gd name="T3" fmla="*/ 0 h 40"/>
                <a:gd name="T4" fmla="*/ 0 w 173"/>
                <a:gd name="T5" fmla="*/ 40 h 40"/>
                <a:gd name="T6" fmla="*/ 95 w 173"/>
                <a:gd name="T7" fmla="*/ 40 h 40"/>
                <a:gd name="T8" fmla="*/ 173 w 173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" h="40">
                  <a:moveTo>
                    <a:pt x="173" y="0"/>
                  </a:moveTo>
                  <a:lnTo>
                    <a:pt x="80" y="0"/>
                  </a:lnTo>
                  <a:lnTo>
                    <a:pt x="0" y="40"/>
                  </a:lnTo>
                  <a:lnTo>
                    <a:pt x="95" y="40"/>
                  </a:lnTo>
                  <a:lnTo>
                    <a:pt x="17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15" name="Freeform: Shape 33"/>
            <p:cNvSpPr/>
            <p:nvPr/>
          </p:nvSpPr>
          <p:spPr bwMode="auto">
            <a:xfrm>
              <a:off x="6913238" y="2455767"/>
              <a:ext cx="620546" cy="1470257"/>
            </a:xfrm>
            <a:custGeom>
              <a:avLst/>
              <a:gdLst>
                <a:gd name="T0" fmla="*/ 0 w 148"/>
                <a:gd name="T1" fmla="*/ 0 h 380"/>
                <a:gd name="T2" fmla="*/ 98 w 148"/>
                <a:gd name="T3" fmla="*/ 0 h 380"/>
                <a:gd name="T4" fmla="*/ 148 w 148"/>
                <a:gd name="T5" fmla="*/ 380 h 380"/>
                <a:gd name="T6" fmla="*/ 53 w 148"/>
                <a:gd name="T7" fmla="*/ 380 h 380"/>
                <a:gd name="T8" fmla="*/ 0 w 148"/>
                <a:gd name="T9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8" h="380">
                  <a:moveTo>
                    <a:pt x="0" y="0"/>
                  </a:moveTo>
                  <a:lnTo>
                    <a:pt x="98" y="0"/>
                  </a:lnTo>
                  <a:lnTo>
                    <a:pt x="148" y="380"/>
                  </a:lnTo>
                  <a:lnTo>
                    <a:pt x="53" y="3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16" name="Freeform: Shape 31"/>
            <p:cNvSpPr/>
            <p:nvPr/>
          </p:nvSpPr>
          <p:spPr bwMode="auto">
            <a:xfrm>
              <a:off x="6208838" y="2595055"/>
              <a:ext cx="796648" cy="1779784"/>
            </a:xfrm>
            <a:custGeom>
              <a:avLst/>
              <a:gdLst>
                <a:gd name="T0" fmla="*/ 0 w 190"/>
                <a:gd name="T1" fmla="*/ 460 h 460"/>
                <a:gd name="T2" fmla="*/ 95 w 190"/>
                <a:gd name="T3" fmla="*/ 0 h 460"/>
                <a:gd name="T4" fmla="*/ 190 w 190"/>
                <a:gd name="T5" fmla="*/ 0 h 460"/>
                <a:gd name="T6" fmla="*/ 95 w 190"/>
                <a:gd name="T7" fmla="*/ 460 h 460"/>
                <a:gd name="T8" fmla="*/ 0 w 190"/>
                <a:gd name="T9" fmla="*/ 460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60">
                  <a:moveTo>
                    <a:pt x="0" y="460"/>
                  </a:moveTo>
                  <a:lnTo>
                    <a:pt x="95" y="0"/>
                  </a:lnTo>
                  <a:lnTo>
                    <a:pt x="190" y="0"/>
                  </a:lnTo>
                  <a:lnTo>
                    <a:pt x="95" y="460"/>
                  </a:lnTo>
                  <a:lnTo>
                    <a:pt x="0" y="46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17" name="Freeform: Shape 30"/>
            <p:cNvSpPr/>
            <p:nvPr/>
          </p:nvSpPr>
          <p:spPr bwMode="auto">
            <a:xfrm>
              <a:off x="5877600" y="4374838"/>
              <a:ext cx="729562" cy="158634"/>
            </a:xfrm>
            <a:custGeom>
              <a:avLst/>
              <a:gdLst>
                <a:gd name="T0" fmla="*/ 174 w 174"/>
                <a:gd name="T1" fmla="*/ 0 h 41"/>
                <a:gd name="T2" fmla="*/ 79 w 174"/>
                <a:gd name="T3" fmla="*/ 0 h 41"/>
                <a:gd name="T4" fmla="*/ 0 w 174"/>
                <a:gd name="T5" fmla="*/ 41 h 41"/>
                <a:gd name="T6" fmla="*/ 95 w 174"/>
                <a:gd name="T7" fmla="*/ 41 h 41"/>
                <a:gd name="T8" fmla="*/ 174 w 174"/>
                <a:gd name="T9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41">
                  <a:moveTo>
                    <a:pt x="174" y="0"/>
                  </a:moveTo>
                  <a:lnTo>
                    <a:pt x="79" y="0"/>
                  </a:lnTo>
                  <a:lnTo>
                    <a:pt x="0" y="41"/>
                  </a:lnTo>
                  <a:lnTo>
                    <a:pt x="95" y="41"/>
                  </a:lnTo>
                  <a:lnTo>
                    <a:pt x="17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18" name="Freeform: Shape 27"/>
            <p:cNvSpPr/>
            <p:nvPr/>
          </p:nvSpPr>
          <p:spPr bwMode="auto">
            <a:xfrm>
              <a:off x="5659567" y="3051608"/>
              <a:ext cx="616355" cy="1481866"/>
            </a:xfrm>
            <a:custGeom>
              <a:avLst/>
              <a:gdLst>
                <a:gd name="T0" fmla="*/ 52 w 147"/>
                <a:gd name="T1" fmla="*/ 383 h 383"/>
                <a:gd name="T2" fmla="*/ 147 w 147"/>
                <a:gd name="T3" fmla="*/ 383 h 383"/>
                <a:gd name="T4" fmla="*/ 97 w 147"/>
                <a:gd name="T5" fmla="*/ 0 h 383"/>
                <a:gd name="T6" fmla="*/ 0 w 147"/>
                <a:gd name="T7" fmla="*/ 0 h 383"/>
                <a:gd name="T8" fmla="*/ 52 w 147"/>
                <a:gd name="T9" fmla="*/ 383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383">
                  <a:moveTo>
                    <a:pt x="52" y="383"/>
                  </a:moveTo>
                  <a:lnTo>
                    <a:pt x="147" y="383"/>
                  </a:lnTo>
                  <a:lnTo>
                    <a:pt x="97" y="0"/>
                  </a:lnTo>
                  <a:lnTo>
                    <a:pt x="0" y="0"/>
                  </a:lnTo>
                  <a:lnTo>
                    <a:pt x="52" y="38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19" name="Freeform: Shape 29"/>
            <p:cNvSpPr/>
            <p:nvPr/>
          </p:nvSpPr>
          <p:spPr bwMode="auto">
            <a:xfrm>
              <a:off x="4913235" y="3198631"/>
              <a:ext cx="825999" cy="1783656"/>
            </a:xfrm>
            <a:custGeom>
              <a:avLst/>
              <a:gdLst>
                <a:gd name="T0" fmla="*/ 102 w 197"/>
                <a:gd name="T1" fmla="*/ 461 h 461"/>
                <a:gd name="T2" fmla="*/ 0 w 197"/>
                <a:gd name="T3" fmla="*/ 461 h 461"/>
                <a:gd name="T4" fmla="*/ 104 w 197"/>
                <a:gd name="T5" fmla="*/ 0 h 461"/>
                <a:gd name="T6" fmla="*/ 197 w 197"/>
                <a:gd name="T7" fmla="*/ 0 h 461"/>
                <a:gd name="T8" fmla="*/ 102 w 197"/>
                <a:gd name="T9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7" h="461">
                  <a:moveTo>
                    <a:pt x="102" y="461"/>
                  </a:moveTo>
                  <a:lnTo>
                    <a:pt x="0" y="461"/>
                  </a:lnTo>
                  <a:lnTo>
                    <a:pt x="104" y="0"/>
                  </a:lnTo>
                  <a:lnTo>
                    <a:pt x="197" y="0"/>
                  </a:lnTo>
                  <a:lnTo>
                    <a:pt x="102" y="46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20" name="Freeform: Shape 26"/>
            <p:cNvSpPr/>
            <p:nvPr/>
          </p:nvSpPr>
          <p:spPr bwMode="auto">
            <a:xfrm>
              <a:off x="4611350" y="4982287"/>
              <a:ext cx="729562" cy="158634"/>
            </a:xfrm>
            <a:custGeom>
              <a:avLst/>
              <a:gdLst>
                <a:gd name="T0" fmla="*/ 0 w 174"/>
                <a:gd name="T1" fmla="*/ 41 h 41"/>
                <a:gd name="T2" fmla="*/ 72 w 174"/>
                <a:gd name="T3" fmla="*/ 0 h 41"/>
                <a:gd name="T4" fmla="*/ 174 w 174"/>
                <a:gd name="T5" fmla="*/ 0 h 41"/>
                <a:gd name="T6" fmla="*/ 98 w 174"/>
                <a:gd name="T7" fmla="*/ 41 h 41"/>
                <a:gd name="T8" fmla="*/ 0 w 174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41">
                  <a:moveTo>
                    <a:pt x="0" y="41"/>
                  </a:moveTo>
                  <a:lnTo>
                    <a:pt x="72" y="0"/>
                  </a:lnTo>
                  <a:lnTo>
                    <a:pt x="174" y="0"/>
                  </a:lnTo>
                  <a:lnTo>
                    <a:pt x="98" y="41"/>
                  </a:lnTo>
                  <a:lnTo>
                    <a:pt x="0" y="4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21" name="Freeform: Shape 22"/>
            <p:cNvSpPr/>
            <p:nvPr/>
          </p:nvSpPr>
          <p:spPr bwMode="auto">
            <a:xfrm>
              <a:off x="4393315" y="3659057"/>
              <a:ext cx="628935" cy="1481866"/>
            </a:xfrm>
            <a:custGeom>
              <a:avLst/>
              <a:gdLst>
                <a:gd name="T0" fmla="*/ 0 w 150"/>
                <a:gd name="T1" fmla="*/ 0 h 383"/>
                <a:gd name="T2" fmla="*/ 52 w 150"/>
                <a:gd name="T3" fmla="*/ 383 h 383"/>
                <a:gd name="T4" fmla="*/ 150 w 150"/>
                <a:gd name="T5" fmla="*/ 383 h 383"/>
                <a:gd name="T6" fmla="*/ 100 w 150"/>
                <a:gd name="T7" fmla="*/ 0 h 383"/>
                <a:gd name="T8" fmla="*/ 0 w 150"/>
                <a:gd name="T9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383">
                  <a:moveTo>
                    <a:pt x="0" y="0"/>
                  </a:moveTo>
                  <a:lnTo>
                    <a:pt x="52" y="383"/>
                  </a:lnTo>
                  <a:lnTo>
                    <a:pt x="150" y="383"/>
                  </a:lnTo>
                  <a:lnTo>
                    <a:pt x="1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22" name="Freeform: Shape 23"/>
            <p:cNvSpPr/>
            <p:nvPr/>
          </p:nvSpPr>
          <p:spPr bwMode="auto">
            <a:xfrm>
              <a:off x="4393315" y="3659057"/>
              <a:ext cx="628935" cy="1481866"/>
            </a:xfrm>
            <a:custGeom>
              <a:avLst/>
              <a:gdLst>
                <a:gd name="T0" fmla="*/ 0 w 150"/>
                <a:gd name="T1" fmla="*/ 0 h 383"/>
                <a:gd name="T2" fmla="*/ 52 w 150"/>
                <a:gd name="T3" fmla="*/ 383 h 383"/>
                <a:gd name="T4" fmla="*/ 150 w 150"/>
                <a:gd name="T5" fmla="*/ 383 h 383"/>
                <a:gd name="T6" fmla="*/ 100 w 150"/>
                <a:gd name="T7" fmla="*/ 0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0" h="383">
                  <a:moveTo>
                    <a:pt x="0" y="0"/>
                  </a:moveTo>
                  <a:lnTo>
                    <a:pt x="52" y="383"/>
                  </a:lnTo>
                  <a:lnTo>
                    <a:pt x="150" y="383"/>
                  </a:lnTo>
                  <a:lnTo>
                    <a:pt x="100" y="0"/>
                  </a:lnTo>
                </a:path>
              </a:pathLst>
            </a:custGeom>
            <a:grpFill/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23" name="Freeform: Shape 24"/>
            <p:cNvSpPr/>
            <p:nvPr/>
          </p:nvSpPr>
          <p:spPr bwMode="auto">
            <a:xfrm>
              <a:off x="4083046" y="3659057"/>
              <a:ext cx="729562" cy="147026"/>
            </a:xfrm>
            <a:custGeom>
              <a:avLst/>
              <a:gdLst>
                <a:gd name="T0" fmla="*/ 95 w 174"/>
                <a:gd name="T1" fmla="*/ 38 h 38"/>
                <a:gd name="T2" fmla="*/ 0 w 174"/>
                <a:gd name="T3" fmla="*/ 38 h 38"/>
                <a:gd name="T4" fmla="*/ 74 w 174"/>
                <a:gd name="T5" fmla="*/ 0 h 38"/>
                <a:gd name="T6" fmla="*/ 174 w 174"/>
                <a:gd name="T7" fmla="*/ 0 h 38"/>
                <a:gd name="T8" fmla="*/ 95 w 174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4" h="38">
                  <a:moveTo>
                    <a:pt x="95" y="38"/>
                  </a:moveTo>
                  <a:lnTo>
                    <a:pt x="0" y="38"/>
                  </a:lnTo>
                  <a:lnTo>
                    <a:pt x="74" y="0"/>
                  </a:lnTo>
                  <a:lnTo>
                    <a:pt x="174" y="0"/>
                  </a:lnTo>
                  <a:lnTo>
                    <a:pt x="95" y="3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24" name="Freeform: Shape 25"/>
            <p:cNvSpPr/>
            <p:nvPr/>
          </p:nvSpPr>
          <p:spPr bwMode="auto">
            <a:xfrm>
              <a:off x="3684720" y="3806080"/>
              <a:ext cx="796648" cy="1783656"/>
            </a:xfrm>
            <a:custGeom>
              <a:avLst/>
              <a:gdLst>
                <a:gd name="T0" fmla="*/ 0 w 190"/>
                <a:gd name="T1" fmla="*/ 461 h 461"/>
                <a:gd name="T2" fmla="*/ 95 w 190"/>
                <a:gd name="T3" fmla="*/ 461 h 461"/>
                <a:gd name="T4" fmla="*/ 190 w 190"/>
                <a:gd name="T5" fmla="*/ 0 h 461"/>
                <a:gd name="T6" fmla="*/ 95 w 190"/>
                <a:gd name="T7" fmla="*/ 0 h 461"/>
                <a:gd name="T8" fmla="*/ 0 w 190"/>
                <a:gd name="T9" fmla="*/ 461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0" h="461">
                  <a:moveTo>
                    <a:pt x="0" y="461"/>
                  </a:moveTo>
                  <a:lnTo>
                    <a:pt x="95" y="461"/>
                  </a:lnTo>
                  <a:lnTo>
                    <a:pt x="190" y="0"/>
                  </a:lnTo>
                  <a:lnTo>
                    <a:pt x="95" y="0"/>
                  </a:lnTo>
                  <a:lnTo>
                    <a:pt x="0" y="46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25" name="Freeform: Shape 28"/>
            <p:cNvSpPr/>
            <p:nvPr/>
          </p:nvSpPr>
          <p:spPr bwMode="auto">
            <a:xfrm>
              <a:off x="5349294" y="3051608"/>
              <a:ext cx="716985" cy="147026"/>
            </a:xfrm>
            <a:custGeom>
              <a:avLst/>
              <a:gdLst>
                <a:gd name="T0" fmla="*/ 0 w 171"/>
                <a:gd name="T1" fmla="*/ 38 h 38"/>
                <a:gd name="T2" fmla="*/ 93 w 171"/>
                <a:gd name="T3" fmla="*/ 38 h 38"/>
                <a:gd name="T4" fmla="*/ 171 w 171"/>
                <a:gd name="T5" fmla="*/ 0 h 38"/>
                <a:gd name="T6" fmla="*/ 74 w 171"/>
                <a:gd name="T7" fmla="*/ 0 h 38"/>
                <a:gd name="T8" fmla="*/ 0 w 171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38">
                  <a:moveTo>
                    <a:pt x="0" y="38"/>
                  </a:moveTo>
                  <a:lnTo>
                    <a:pt x="93" y="38"/>
                  </a:lnTo>
                  <a:lnTo>
                    <a:pt x="171" y="0"/>
                  </a:lnTo>
                  <a:lnTo>
                    <a:pt x="74" y="0"/>
                  </a:lnTo>
                  <a:lnTo>
                    <a:pt x="0" y="3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  <p:sp>
          <p:nvSpPr>
            <p:cNvPr id="26" name="Freeform: Shape 32"/>
            <p:cNvSpPr/>
            <p:nvPr/>
          </p:nvSpPr>
          <p:spPr bwMode="auto">
            <a:xfrm>
              <a:off x="6607159" y="2455767"/>
              <a:ext cx="716985" cy="139287"/>
            </a:xfrm>
            <a:custGeom>
              <a:avLst/>
              <a:gdLst>
                <a:gd name="T0" fmla="*/ 0 w 171"/>
                <a:gd name="T1" fmla="*/ 36 h 36"/>
                <a:gd name="T2" fmla="*/ 95 w 171"/>
                <a:gd name="T3" fmla="*/ 36 h 36"/>
                <a:gd name="T4" fmla="*/ 171 w 171"/>
                <a:gd name="T5" fmla="*/ 0 h 36"/>
                <a:gd name="T6" fmla="*/ 73 w 171"/>
                <a:gd name="T7" fmla="*/ 0 h 36"/>
                <a:gd name="T8" fmla="*/ 0 w 171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1" h="36">
                  <a:moveTo>
                    <a:pt x="0" y="36"/>
                  </a:moveTo>
                  <a:lnTo>
                    <a:pt x="95" y="36"/>
                  </a:lnTo>
                  <a:lnTo>
                    <a:pt x="171" y="0"/>
                  </a:lnTo>
                  <a:lnTo>
                    <a:pt x="73" y="0"/>
                  </a:ln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txBody>
            <a:bodyPr anchor="ctr"/>
            <a:lstStyle/>
            <a:p>
              <a:pPr algn="ctr"/>
              <a:endParaRPr dirty="0">
                <a:latin typeface="inpin heiti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0" y="1111250"/>
            <a:ext cx="3936365" cy="880110"/>
            <a:chOff x="0" y="1750"/>
            <a:chExt cx="6199" cy="1386"/>
          </a:xfrm>
        </p:grpSpPr>
        <p:sp>
          <p:nvSpPr>
            <p:cNvPr id="41" name="五边形 40"/>
            <p:cNvSpPr/>
            <p:nvPr/>
          </p:nvSpPr>
          <p:spPr>
            <a:xfrm>
              <a:off x="0" y="1750"/>
              <a:ext cx="6199" cy="1386"/>
            </a:xfrm>
            <a:prstGeom prst="homePlate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28" y="1755"/>
              <a:ext cx="524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200" b="1" spc="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线下渠道建设</a:t>
              </a:r>
              <a:endParaRPr lang="zh-CN" altLang="en-US" sz="3200" b="1" spc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328" y="2338"/>
              <a:ext cx="4615" cy="7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50000"/>
                </a:lnSpc>
              </a:pPr>
              <a:r>
                <a:rPr lang="zh-CN" altLang="en-US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因地制宜创新公开</a:t>
              </a:r>
              <a:endPara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38455" y="2974975"/>
            <a:ext cx="3765550" cy="2886710"/>
            <a:chOff x="533" y="4685"/>
            <a:chExt cx="5930" cy="4546"/>
          </a:xfrm>
        </p:grpSpPr>
        <p:sp>
          <p:nvSpPr>
            <p:cNvPr id="42" name="文本框 41"/>
            <p:cNvSpPr txBox="1"/>
            <p:nvPr/>
          </p:nvSpPr>
          <p:spPr>
            <a:xfrm>
              <a:off x="1570" y="4685"/>
              <a:ext cx="489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200" b="1" spc="400" dirty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设立政务公开专区</a:t>
              </a:r>
              <a:endParaRPr lang="zh-CN" altLang="en-US" sz="2200" b="1" spc="400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570" y="5291"/>
              <a:ext cx="4709" cy="3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进行设计和统一规范，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配备电脑、打印机等政府信息查询（获取)设施，摆放办事服务指南、“一件事一次办”办事一本通和政府公报等，做到统一标识、统一设施、统一功能，提供信息查询、公开申请、办事咨询等服务。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40000"/>
                </a:lnSpc>
              </a:pP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44" name="statistics-on-laptop_82095"/>
            <p:cNvSpPr>
              <a:spLocks noChangeAspect="1"/>
            </p:cNvSpPr>
            <p:nvPr/>
          </p:nvSpPr>
          <p:spPr bwMode="auto">
            <a:xfrm>
              <a:off x="533" y="4778"/>
              <a:ext cx="1038" cy="769"/>
            </a:xfrm>
            <a:custGeom>
              <a:avLst/>
              <a:gdLst>
                <a:gd name="connsiteX0" fmla="*/ 9246 w 338138"/>
                <a:gd name="connsiteY0" fmla="*/ 217487 h 250825"/>
                <a:gd name="connsiteX1" fmla="*/ 328892 w 338138"/>
                <a:gd name="connsiteY1" fmla="*/ 217487 h 250825"/>
                <a:gd name="connsiteX2" fmla="*/ 338138 w 338138"/>
                <a:gd name="connsiteY2" fmla="*/ 226822 h 250825"/>
                <a:gd name="connsiteX3" fmla="*/ 314363 w 338138"/>
                <a:gd name="connsiteY3" fmla="*/ 250825 h 250825"/>
                <a:gd name="connsiteX4" fmla="*/ 23775 w 338138"/>
                <a:gd name="connsiteY4" fmla="*/ 250825 h 250825"/>
                <a:gd name="connsiteX5" fmla="*/ 0 w 338138"/>
                <a:gd name="connsiteY5" fmla="*/ 226822 h 250825"/>
                <a:gd name="connsiteX6" fmla="*/ 9246 w 338138"/>
                <a:gd name="connsiteY6" fmla="*/ 217487 h 250825"/>
                <a:gd name="connsiteX7" fmla="*/ 100182 w 338138"/>
                <a:gd name="connsiteY7" fmla="*/ 100012 h 250825"/>
                <a:gd name="connsiteX8" fmla="*/ 123655 w 338138"/>
                <a:gd name="connsiteY8" fmla="*/ 100012 h 250825"/>
                <a:gd name="connsiteX9" fmla="*/ 130175 w 338138"/>
                <a:gd name="connsiteY9" fmla="*/ 106705 h 250825"/>
                <a:gd name="connsiteX10" fmla="*/ 130175 w 338138"/>
                <a:gd name="connsiteY10" fmla="*/ 161583 h 250825"/>
                <a:gd name="connsiteX11" fmla="*/ 123655 w 338138"/>
                <a:gd name="connsiteY11" fmla="*/ 168275 h 250825"/>
                <a:gd name="connsiteX12" fmla="*/ 100182 w 338138"/>
                <a:gd name="connsiteY12" fmla="*/ 168275 h 250825"/>
                <a:gd name="connsiteX13" fmla="*/ 93662 w 338138"/>
                <a:gd name="connsiteY13" fmla="*/ 161583 h 250825"/>
                <a:gd name="connsiteX14" fmla="*/ 93662 w 338138"/>
                <a:gd name="connsiteY14" fmla="*/ 106705 h 250825"/>
                <a:gd name="connsiteX15" fmla="*/ 100182 w 338138"/>
                <a:gd name="connsiteY15" fmla="*/ 100012 h 250825"/>
                <a:gd name="connsiteX16" fmla="*/ 157332 w 338138"/>
                <a:gd name="connsiteY16" fmla="*/ 77787 h 250825"/>
                <a:gd name="connsiteX17" fmla="*/ 180805 w 338138"/>
                <a:gd name="connsiteY17" fmla="*/ 77787 h 250825"/>
                <a:gd name="connsiteX18" fmla="*/ 187325 w 338138"/>
                <a:gd name="connsiteY18" fmla="*/ 84441 h 250825"/>
                <a:gd name="connsiteX19" fmla="*/ 187325 w 338138"/>
                <a:gd name="connsiteY19" fmla="*/ 161622 h 250825"/>
                <a:gd name="connsiteX20" fmla="*/ 180805 w 338138"/>
                <a:gd name="connsiteY20" fmla="*/ 168275 h 250825"/>
                <a:gd name="connsiteX21" fmla="*/ 157332 w 338138"/>
                <a:gd name="connsiteY21" fmla="*/ 168275 h 250825"/>
                <a:gd name="connsiteX22" fmla="*/ 150812 w 338138"/>
                <a:gd name="connsiteY22" fmla="*/ 161622 h 250825"/>
                <a:gd name="connsiteX23" fmla="*/ 150812 w 338138"/>
                <a:gd name="connsiteY23" fmla="*/ 84441 h 250825"/>
                <a:gd name="connsiteX24" fmla="*/ 157332 w 338138"/>
                <a:gd name="connsiteY24" fmla="*/ 77787 h 250825"/>
                <a:gd name="connsiteX25" fmla="*/ 216070 w 338138"/>
                <a:gd name="connsiteY25" fmla="*/ 49212 h 250825"/>
                <a:gd name="connsiteX26" fmla="*/ 239543 w 338138"/>
                <a:gd name="connsiteY26" fmla="*/ 49212 h 250825"/>
                <a:gd name="connsiteX27" fmla="*/ 246063 w 338138"/>
                <a:gd name="connsiteY27" fmla="*/ 55827 h 250825"/>
                <a:gd name="connsiteX28" fmla="*/ 246063 w 338138"/>
                <a:gd name="connsiteY28" fmla="*/ 161661 h 250825"/>
                <a:gd name="connsiteX29" fmla="*/ 239543 w 338138"/>
                <a:gd name="connsiteY29" fmla="*/ 168275 h 250825"/>
                <a:gd name="connsiteX30" fmla="*/ 216070 w 338138"/>
                <a:gd name="connsiteY30" fmla="*/ 168275 h 250825"/>
                <a:gd name="connsiteX31" fmla="*/ 209550 w 338138"/>
                <a:gd name="connsiteY31" fmla="*/ 161661 h 250825"/>
                <a:gd name="connsiteX32" fmla="*/ 209550 w 338138"/>
                <a:gd name="connsiteY32" fmla="*/ 55827 h 250825"/>
                <a:gd name="connsiteX33" fmla="*/ 216070 w 338138"/>
                <a:gd name="connsiteY33" fmla="*/ 49212 h 250825"/>
                <a:gd name="connsiteX34" fmla="*/ 53428 w 338138"/>
                <a:gd name="connsiteY34" fmla="*/ 22225 h 250825"/>
                <a:gd name="connsiteX35" fmla="*/ 50800 w 338138"/>
                <a:gd name="connsiteY35" fmla="*/ 24858 h 250825"/>
                <a:gd name="connsiteX36" fmla="*/ 50800 w 338138"/>
                <a:gd name="connsiteY36" fmla="*/ 182834 h 250825"/>
                <a:gd name="connsiteX37" fmla="*/ 53428 w 338138"/>
                <a:gd name="connsiteY37" fmla="*/ 184150 h 250825"/>
                <a:gd name="connsiteX38" fmla="*/ 284710 w 338138"/>
                <a:gd name="connsiteY38" fmla="*/ 184150 h 250825"/>
                <a:gd name="connsiteX39" fmla="*/ 287338 w 338138"/>
                <a:gd name="connsiteY39" fmla="*/ 182834 h 250825"/>
                <a:gd name="connsiteX40" fmla="*/ 287338 w 338138"/>
                <a:gd name="connsiteY40" fmla="*/ 24858 h 250825"/>
                <a:gd name="connsiteX41" fmla="*/ 284710 w 338138"/>
                <a:gd name="connsiteY41" fmla="*/ 22225 h 250825"/>
                <a:gd name="connsiteX42" fmla="*/ 53428 w 338138"/>
                <a:gd name="connsiteY42" fmla="*/ 22225 h 250825"/>
                <a:gd name="connsiteX43" fmla="*/ 53663 w 338138"/>
                <a:gd name="connsiteY43" fmla="*/ 0 h 250825"/>
                <a:gd name="connsiteX44" fmla="*/ 286062 w 338138"/>
                <a:gd name="connsiteY44" fmla="*/ 0 h 250825"/>
                <a:gd name="connsiteX45" fmla="*/ 311150 w 338138"/>
                <a:gd name="connsiteY45" fmla="*/ 25008 h 250825"/>
                <a:gd name="connsiteX46" fmla="*/ 311150 w 338138"/>
                <a:gd name="connsiteY46" fmla="*/ 182955 h 250825"/>
                <a:gd name="connsiteX47" fmla="*/ 286062 w 338138"/>
                <a:gd name="connsiteY47" fmla="*/ 207963 h 250825"/>
                <a:gd name="connsiteX48" fmla="*/ 53663 w 338138"/>
                <a:gd name="connsiteY48" fmla="*/ 207963 h 250825"/>
                <a:gd name="connsiteX49" fmla="*/ 28575 w 338138"/>
                <a:gd name="connsiteY49" fmla="*/ 182955 h 250825"/>
                <a:gd name="connsiteX50" fmla="*/ 28575 w 338138"/>
                <a:gd name="connsiteY50" fmla="*/ 25008 h 250825"/>
                <a:gd name="connsiteX51" fmla="*/ 53663 w 338138"/>
                <a:gd name="connsiteY51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250825">
                  <a:moveTo>
                    <a:pt x="9246" y="217487"/>
                  </a:moveTo>
                  <a:cubicBezTo>
                    <a:pt x="9246" y="217487"/>
                    <a:pt x="9246" y="217487"/>
                    <a:pt x="328892" y="217487"/>
                  </a:cubicBezTo>
                  <a:cubicBezTo>
                    <a:pt x="334176" y="217487"/>
                    <a:pt x="338138" y="221488"/>
                    <a:pt x="338138" y="226822"/>
                  </a:cubicBezTo>
                  <a:cubicBezTo>
                    <a:pt x="338138" y="240157"/>
                    <a:pt x="327571" y="250825"/>
                    <a:pt x="314363" y="250825"/>
                  </a:cubicBezTo>
                  <a:cubicBezTo>
                    <a:pt x="314363" y="250825"/>
                    <a:pt x="314363" y="250825"/>
                    <a:pt x="23775" y="250825"/>
                  </a:cubicBezTo>
                  <a:cubicBezTo>
                    <a:pt x="10567" y="250825"/>
                    <a:pt x="0" y="240157"/>
                    <a:pt x="0" y="226822"/>
                  </a:cubicBezTo>
                  <a:cubicBezTo>
                    <a:pt x="0" y="221488"/>
                    <a:pt x="3962" y="217487"/>
                    <a:pt x="9246" y="217487"/>
                  </a:cubicBezTo>
                  <a:close/>
                  <a:moveTo>
                    <a:pt x="100182" y="100012"/>
                  </a:moveTo>
                  <a:cubicBezTo>
                    <a:pt x="100182" y="100012"/>
                    <a:pt x="100182" y="100012"/>
                    <a:pt x="123655" y="100012"/>
                  </a:cubicBezTo>
                  <a:cubicBezTo>
                    <a:pt x="127567" y="100012"/>
                    <a:pt x="130175" y="102689"/>
                    <a:pt x="130175" y="106705"/>
                  </a:cubicBezTo>
                  <a:cubicBezTo>
                    <a:pt x="130175" y="106705"/>
                    <a:pt x="130175" y="106705"/>
                    <a:pt x="130175" y="161583"/>
                  </a:cubicBezTo>
                  <a:cubicBezTo>
                    <a:pt x="130175" y="165598"/>
                    <a:pt x="127567" y="168275"/>
                    <a:pt x="123655" y="168275"/>
                  </a:cubicBezTo>
                  <a:cubicBezTo>
                    <a:pt x="123655" y="168275"/>
                    <a:pt x="123655" y="168275"/>
                    <a:pt x="100182" y="168275"/>
                  </a:cubicBezTo>
                  <a:cubicBezTo>
                    <a:pt x="96270" y="168275"/>
                    <a:pt x="93662" y="165598"/>
                    <a:pt x="93662" y="161583"/>
                  </a:cubicBezTo>
                  <a:cubicBezTo>
                    <a:pt x="93662" y="161583"/>
                    <a:pt x="93662" y="161583"/>
                    <a:pt x="93662" y="106705"/>
                  </a:cubicBezTo>
                  <a:cubicBezTo>
                    <a:pt x="93662" y="102689"/>
                    <a:pt x="96270" y="100012"/>
                    <a:pt x="100182" y="100012"/>
                  </a:cubicBezTo>
                  <a:close/>
                  <a:moveTo>
                    <a:pt x="157332" y="77787"/>
                  </a:moveTo>
                  <a:cubicBezTo>
                    <a:pt x="157332" y="77787"/>
                    <a:pt x="157332" y="77787"/>
                    <a:pt x="180805" y="77787"/>
                  </a:cubicBezTo>
                  <a:cubicBezTo>
                    <a:pt x="184717" y="77787"/>
                    <a:pt x="187325" y="81779"/>
                    <a:pt x="187325" y="84441"/>
                  </a:cubicBezTo>
                  <a:cubicBezTo>
                    <a:pt x="187325" y="84441"/>
                    <a:pt x="187325" y="84441"/>
                    <a:pt x="187325" y="161622"/>
                  </a:cubicBezTo>
                  <a:cubicBezTo>
                    <a:pt x="187325" y="165614"/>
                    <a:pt x="184717" y="168275"/>
                    <a:pt x="180805" y="168275"/>
                  </a:cubicBezTo>
                  <a:cubicBezTo>
                    <a:pt x="180805" y="168275"/>
                    <a:pt x="180805" y="168275"/>
                    <a:pt x="157332" y="168275"/>
                  </a:cubicBezTo>
                  <a:cubicBezTo>
                    <a:pt x="153420" y="168275"/>
                    <a:pt x="150812" y="165614"/>
                    <a:pt x="150812" y="161622"/>
                  </a:cubicBezTo>
                  <a:cubicBezTo>
                    <a:pt x="150812" y="161622"/>
                    <a:pt x="150812" y="161622"/>
                    <a:pt x="150812" y="84441"/>
                  </a:cubicBezTo>
                  <a:cubicBezTo>
                    <a:pt x="150812" y="81779"/>
                    <a:pt x="153420" y="77787"/>
                    <a:pt x="157332" y="77787"/>
                  </a:cubicBezTo>
                  <a:close/>
                  <a:moveTo>
                    <a:pt x="216070" y="49212"/>
                  </a:moveTo>
                  <a:cubicBezTo>
                    <a:pt x="216070" y="49212"/>
                    <a:pt x="216070" y="49212"/>
                    <a:pt x="239543" y="49212"/>
                  </a:cubicBezTo>
                  <a:cubicBezTo>
                    <a:pt x="243455" y="49212"/>
                    <a:pt x="246063" y="51858"/>
                    <a:pt x="246063" y="55827"/>
                  </a:cubicBezTo>
                  <a:cubicBezTo>
                    <a:pt x="246063" y="55827"/>
                    <a:pt x="246063" y="55827"/>
                    <a:pt x="246063" y="161661"/>
                  </a:cubicBezTo>
                  <a:cubicBezTo>
                    <a:pt x="246063" y="165629"/>
                    <a:pt x="243455" y="168275"/>
                    <a:pt x="239543" y="168275"/>
                  </a:cubicBezTo>
                  <a:cubicBezTo>
                    <a:pt x="239543" y="168275"/>
                    <a:pt x="239543" y="168275"/>
                    <a:pt x="216070" y="168275"/>
                  </a:cubicBezTo>
                  <a:cubicBezTo>
                    <a:pt x="212158" y="168275"/>
                    <a:pt x="209550" y="165629"/>
                    <a:pt x="209550" y="161661"/>
                  </a:cubicBezTo>
                  <a:cubicBezTo>
                    <a:pt x="209550" y="161661"/>
                    <a:pt x="209550" y="161661"/>
                    <a:pt x="209550" y="55827"/>
                  </a:cubicBezTo>
                  <a:cubicBezTo>
                    <a:pt x="209550" y="51858"/>
                    <a:pt x="212158" y="49212"/>
                    <a:pt x="216070" y="49212"/>
                  </a:cubicBezTo>
                  <a:close/>
                  <a:moveTo>
                    <a:pt x="53428" y="22225"/>
                  </a:moveTo>
                  <a:cubicBezTo>
                    <a:pt x="52114" y="22225"/>
                    <a:pt x="50800" y="23541"/>
                    <a:pt x="50800" y="24858"/>
                  </a:cubicBezTo>
                  <a:lnTo>
                    <a:pt x="50800" y="182834"/>
                  </a:lnTo>
                  <a:cubicBezTo>
                    <a:pt x="50800" y="184150"/>
                    <a:pt x="52114" y="184150"/>
                    <a:pt x="53428" y="184150"/>
                  </a:cubicBezTo>
                  <a:cubicBezTo>
                    <a:pt x="53428" y="184150"/>
                    <a:pt x="53428" y="184150"/>
                    <a:pt x="284710" y="184150"/>
                  </a:cubicBezTo>
                  <a:cubicBezTo>
                    <a:pt x="286024" y="184150"/>
                    <a:pt x="287338" y="184150"/>
                    <a:pt x="287338" y="182834"/>
                  </a:cubicBezTo>
                  <a:cubicBezTo>
                    <a:pt x="287338" y="182834"/>
                    <a:pt x="287338" y="182834"/>
                    <a:pt x="287338" y="24858"/>
                  </a:cubicBezTo>
                  <a:cubicBezTo>
                    <a:pt x="287338" y="23541"/>
                    <a:pt x="286024" y="22225"/>
                    <a:pt x="284710" y="22225"/>
                  </a:cubicBezTo>
                  <a:cubicBezTo>
                    <a:pt x="284710" y="22225"/>
                    <a:pt x="284710" y="22225"/>
                    <a:pt x="53428" y="22225"/>
                  </a:cubicBezTo>
                  <a:close/>
                  <a:moveTo>
                    <a:pt x="53663" y="0"/>
                  </a:moveTo>
                  <a:cubicBezTo>
                    <a:pt x="53663" y="0"/>
                    <a:pt x="53663" y="0"/>
                    <a:pt x="286062" y="0"/>
                  </a:cubicBezTo>
                  <a:cubicBezTo>
                    <a:pt x="300587" y="0"/>
                    <a:pt x="311150" y="10530"/>
                    <a:pt x="311150" y="25008"/>
                  </a:cubicBezTo>
                  <a:cubicBezTo>
                    <a:pt x="311150" y="25008"/>
                    <a:pt x="311150" y="25008"/>
                    <a:pt x="311150" y="182955"/>
                  </a:cubicBezTo>
                  <a:cubicBezTo>
                    <a:pt x="311150" y="196117"/>
                    <a:pt x="300587" y="207963"/>
                    <a:pt x="286062" y="207963"/>
                  </a:cubicBezTo>
                  <a:cubicBezTo>
                    <a:pt x="286062" y="207963"/>
                    <a:pt x="286062" y="207963"/>
                    <a:pt x="53663" y="207963"/>
                  </a:cubicBezTo>
                  <a:cubicBezTo>
                    <a:pt x="39138" y="207963"/>
                    <a:pt x="28575" y="196117"/>
                    <a:pt x="28575" y="182955"/>
                  </a:cubicBezTo>
                  <a:cubicBezTo>
                    <a:pt x="28575" y="182955"/>
                    <a:pt x="28575" y="182955"/>
                    <a:pt x="28575" y="25008"/>
                  </a:cubicBezTo>
                  <a:cubicBezTo>
                    <a:pt x="28575" y="10530"/>
                    <a:pt x="39138" y="0"/>
                    <a:pt x="53663" y="0"/>
                  </a:cubicBezTo>
                  <a:close/>
                </a:path>
              </a:pathLst>
            </a:custGeom>
            <a:solidFill>
              <a:srgbClr val="DE0000"/>
            </a:solidFill>
            <a:ln>
              <a:noFill/>
            </a:ln>
          </p:spPr>
        </p:sp>
      </p:grpSp>
      <p:grpSp>
        <p:nvGrpSpPr>
          <p:cNvPr id="36" name="组合 35"/>
          <p:cNvGrpSpPr/>
          <p:nvPr/>
        </p:nvGrpSpPr>
        <p:grpSpPr>
          <a:xfrm>
            <a:off x="6286500" y="5653405"/>
            <a:ext cx="4235450" cy="817880"/>
            <a:chOff x="9738" y="8903"/>
            <a:chExt cx="6670" cy="1288"/>
          </a:xfrm>
        </p:grpSpPr>
        <p:sp>
          <p:nvSpPr>
            <p:cNvPr id="48" name="文本框 47"/>
            <p:cNvSpPr txBox="1"/>
            <p:nvPr/>
          </p:nvSpPr>
          <p:spPr>
            <a:xfrm>
              <a:off x="10472" y="8981"/>
              <a:ext cx="5936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200" b="1" spc="400" dirty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网格赋能基层社会治理，将公开内容送到家门口。</a:t>
              </a:r>
              <a:endParaRPr lang="zh-CN" altLang="en-US" sz="2200" b="1" spc="400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1" name="statistics-on-laptop_82095"/>
            <p:cNvSpPr>
              <a:spLocks noChangeAspect="1"/>
            </p:cNvSpPr>
            <p:nvPr/>
          </p:nvSpPr>
          <p:spPr bwMode="auto">
            <a:xfrm>
              <a:off x="9738" y="8903"/>
              <a:ext cx="680" cy="743"/>
            </a:xfrm>
            <a:custGeom>
              <a:avLst/>
              <a:gdLst>
                <a:gd name="connsiteX0" fmla="*/ 175170 w 301625"/>
                <a:gd name="connsiteY0" fmla="*/ 203200 h 328613"/>
                <a:gd name="connsiteX1" fmla="*/ 133078 w 301625"/>
                <a:gd name="connsiteY1" fmla="*/ 207076 h 328613"/>
                <a:gd name="connsiteX2" fmla="*/ 131763 w 301625"/>
                <a:gd name="connsiteY2" fmla="*/ 208369 h 328613"/>
                <a:gd name="connsiteX3" fmla="*/ 131763 w 301625"/>
                <a:gd name="connsiteY3" fmla="*/ 311741 h 328613"/>
                <a:gd name="connsiteX4" fmla="*/ 131763 w 301625"/>
                <a:gd name="connsiteY4" fmla="*/ 313033 h 328613"/>
                <a:gd name="connsiteX5" fmla="*/ 133078 w 301625"/>
                <a:gd name="connsiteY5" fmla="*/ 314325 h 328613"/>
                <a:gd name="connsiteX6" fmla="*/ 134394 w 301625"/>
                <a:gd name="connsiteY6" fmla="*/ 313033 h 328613"/>
                <a:gd name="connsiteX7" fmla="*/ 176486 w 301625"/>
                <a:gd name="connsiteY7" fmla="*/ 297527 h 328613"/>
                <a:gd name="connsiteX8" fmla="*/ 177801 w 301625"/>
                <a:gd name="connsiteY8" fmla="*/ 296235 h 328613"/>
                <a:gd name="connsiteX9" fmla="*/ 177801 w 301625"/>
                <a:gd name="connsiteY9" fmla="*/ 205784 h 328613"/>
                <a:gd name="connsiteX10" fmla="*/ 176486 w 301625"/>
                <a:gd name="connsiteY10" fmla="*/ 204492 h 328613"/>
                <a:gd name="connsiteX11" fmla="*/ 175170 w 301625"/>
                <a:gd name="connsiteY11" fmla="*/ 203200 h 328613"/>
                <a:gd name="connsiteX12" fmla="*/ 67595 w 301625"/>
                <a:gd name="connsiteY12" fmla="*/ 203200 h 328613"/>
                <a:gd name="connsiteX13" fmla="*/ 66341 w 301625"/>
                <a:gd name="connsiteY13" fmla="*/ 204495 h 328613"/>
                <a:gd name="connsiteX14" fmla="*/ 65088 w 301625"/>
                <a:gd name="connsiteY14" fmla="*/ 205790 h 328613"/>
                <a:gd name="connsiteX15" fmla="*/ 65088 w 301625"/>
                <a:gd name="connsiteY15" fmla="*/ 244643 h 328613"/>
                <a:gd name="connsiteX16" fmla="*/ 66341 w 301625"/>
                <a:gd name="connsiteY16" fmla="*/ 245938 h 328613"/>
                <a:gd name="connsiteX17" fmla="*/ 86394 w 301625"/>
                <a:gd name="connsiteY17" fmla="*/ 252413 h 328613"/>
                <a:gd name="connsiteX18" fmla="*/ 88901 w 301625"/>
                <a:gd name="connsiteY18" fmla="*/ 251118 h 328613"/>
                <a:gd name="connsiteX19" fmla="*/ 88901 w 301625"/>
                <a:gd name="connsiteY19" fmla="*/ 249823 h 328613"/>
                <a:gd name="connsiteX20" fmla="*/ 88901 w 301625"/>
                <a:gd name="connsiteY20" fmla="*/ 207085 h 328613"/>
                <a:gd name="connsiteX21" fmla="*/ 87648 w 301625"/>
                <a:gd name="connsiteY21" fmla="*/ 205790 h 328613"/>
                <a:gd name="connsiteX22" fmla="*/ 67595 w 301625"/>
                <a:gd name="connsiteY22" fmla="*/ 203200 h 328613"/>
                <a:gd name="connsiteX23" fmla="*/ 33111 w 301625"/>
                <a:gd name="connsiteY23" fmla="*/ 201613 h 328613"/>
                <a:gd name="connsiteX24" fmla="*/ 31750 w 301625"/>
                <a:gd name="connsiteY24" fmla="*/ 202893 h 328613"/>
                <a:gd name="connsiteX25" fmla="*/ 31750 w 301625"/>
                <a:gd name="connsiteY25" fmla="*/ 236180 h 328613"/>
                <a:gd name="connsiteX26" fmla="*/ 33111 w 301625"/>
                <a:gd name="connsiteY26" fmla="*/ 237460 h 328613"/>
                <a:gd name="connsiteX27" fmla="*/ 49439 w 301625"/>
                <a:gd name="connsiteY27" fmla="*/ 241301 h 328613"/>
                <a:gd name="connsiteX28" fmla="*/ 50800 w 301625"/>
                <a:gd name="connsiteY28" fmla="*/ 241301 h 328613"/>
                <a:gd name="connsiteX29" fmla="*/ 50800 w 301625"/>
                <a:gd name="connsiteY29" fmla="*/ 240021 h 328613"/>
                <a:gd name="connsiteX30" fmla="*/ 50800 w 301625"/>
                <a:gd name="connsiteY30" fmla="*/ 205454 h 328613"/>
                <a:gd name="connsiteX31" fmla="*/ 49439 w 301625"/>
                <a:gd name="connsiteY31" fmla="*/ 202893 h 328613"/>
                <a:gd name="connsiteX32" fmla="*/ 34471 w 301625"/>
                <a:gd name="connsiteY32" fmla="*/ 201613 h 328613"/>
                <a:gd name="connsiteX33" fmla="*/ 33111 w 301625"/>
                <a:gd name="connsiteY33" fmla="*/ 201613 h 328613"/>
                <a:gd name="connsiteX34" fmla="*/ 225690 w 301625"/>
                <a:gd name="connsiteY34" fmla="*/ 200025 h 328613"/>
                <a:gd name="connsiteX35" fmla="*/ 196586 w 301625"/>
                <a:gd name="connsiteY35" fmla="*/ 201313 h 328613"/>
                <a:gd name="connsiteX36" fmla="*/ 195263 w 301625"/>
                <a:gd name="connsiteY36" fmla="*/ 203890 h 328613"/>
                <a:gd name="connsiteX37" fmla="*/ 195263 w 301625"/>
                <a:gd name="connsiteY37" fmla="*/ 286348 h 328613"/>
                <a:gd name="connsiteX38" fmla="*/ 196586 w 301625"/>
                <a:gd name="connsiteY38" fmla="*/ 287637 h 328613"/>
                <a:gd name="connsiteX39" fmla="*/ 196586 w 301625"/>
                <a:gd name="connsiteY39" fmla="*/ 288925 h 328613"/>
                <a:gd name="connsiteX40" fmla="*/ 197909 w 301625"/>
                <a:gd name="connsiteY40" fmla="*/ 288925 h 328613"/>
                <a:gd name="connsiteX41" fmla="*/ 225690 w 301625"/>
                <a:gd name="connsiteY41" fmla="*/ 278618 h 328613"/>
                <a:gd name="connsiteX42" fmla="*/ 227013 w 301625"/>
                <a:gd name="connsiteY42" fmla="*/ 276041 h 328613"/>
                <a:gd name="connsiteX43" fmla="*/ 227013 w 301625"/>
                <a:gd name="connsiteY43" fmla="*/ 201313 h 328613"/>
                <a:gd name="connsiteX44" fmla="*/ 227013 w 301625"/>
                <a:gd name="connsiteY44" fmla="*/ 200025 h 328613"/>
                <a:gd name="connsiteX45" fmla="*/ 225690 w 301625"/>
                <a:gd name="connsiteY45" fmla="*/ 200025 h 328613"/>
                <a:gd name="connsiteX46" fmla="*/ 10824 w 301625"/>
                <a:gd name="connsiteY46" fmla="*/ 198438 h 328613"/>
                <a:gd name="connsiteX47" fmla="*/ 9525 w 301625"/>
                <a:gd name="connsiteY47" fmla="*/ 199732 h 328613"/>
                <a:gd name="connsiteX48" fmla="*/ 9525 w 301625"/>
                <a:gd name="connsiteY48" fmla="*/ 201025 h 328613"/>
                <a:gd name="connsiteX49" fmla="*/ 9525 w 301625"/>
                <a:gd name="connsiteY49" fmla="*/ 229482 h 328613"/>
                <a:gd name="connsiteX50" fmla="*/ 10824 w 301625"/>
                <a:gd name="connsiteY50" fmla="*/ 230776 h 328613"/>
                <a:gd name="connsiteX51" fmla="*/ 21215 w 301625"/>
                <a:gd name="connsiteY51" fmla="*/ 233363 h 328613"/>
                <a:gd name="connsiteX52" fmla="*/ 22514 w 301625"/>
                <a:gd name="connsiteY52" fmla="*/ 233363 h 328613"/>
                <a:gd name="connsiteX53" fmla="*/ 23813 w 301625"/>
                <a:gd name="connsiteY53" fmla="*/ 232070 h 328613"/>
                <a:gd name="connsiteX54" fmla="*/ 23813 w 301625"/>
                <a:gd name="connsiteY54" fmla="*/ 201025 h 328613"/>
                <a:gd name="connsiteX55" fmla="*/ 22514 w 301625"/>
                <a:gd name="connsiteY55" fmla="*/ 199732 h 328613"/>
                <a:gd name="connsiteX56" fmla="*/ 10824 w 301625"/>
                <a:gd name="connsiteY56" fmla="*/ 198438 h 328613"/>
                <a:gd name="connsiteX57" fmla="*/ 277495 w 301625"/>
                <a:gd name="connsiteY57" fmla="*/ 196850 h 328613"/>
                <a:gd name="connsiteX58" fmla="*/ 276225 w 301625"/>
                <a:gd name="connsiteY58" fmla="*/ 198135 h 328613"/>
                <a:gd name="connsiteX59" fmla="*/ 276225 w 301625"/>
                <a:gd name="connsiteY59" fmla="*/ 222553 h 328613"/>
                <a:gd name="connsiteX60" fmla="*/ 276225 w 301625"/>
                <a:gd name="connsiteY60" fmla="*/ 223838 h 328613"/>
                <a:gd name="connsiteX61" fmla="*/ 277495 w 301625"/>
                <a:gd name="connsiteY61" fmla="*/ 223838 h 328613"/>
                <a:gd name="connsiteX62" fmla="*/ 287655 w 301625"/>
                <a:gd name="connsiteY62" fmla="*/ 222553 h 328613"/>
                <a:gd name="connsiteX63" fmla="*/ 288925 w 301625"/>
                <a:gd name="connsiteY63" fmla="*/ 219983 h 328613"/>
                <a:gd name="connsiteX64" fmla="*/ 288925 w 301625"/>
                <a:gd name="connsiteY64" fmla="*/ 198135 h 328613"/>
                <a:gd name="connsiteX65" fmla="*/ 288925 w 301625"/>
                <a:gd name="connsiteY65" fmla="*/ 196850 h 328613"/>
                <a:gd name="connsiteX66" fmla="*/ 287655 w 301625"/>
                <a:gd name="connsiteY66" fmla="*/ 196850 h 328613"/>
                <a:gd name="connsiteX67" fmla="*/ 277495 w 301625"/>
                <a:gd name="connsiteY67" fmla="*/ 196850 h 328613"/>
                <a:gd name="connsiteX68" fmla="*/ 253736 w 301625"/>
                <a:gd name="connsiteY68" fmla="*/ 196850 h 328613"/>
                <a:gd name="connsiteX69" fmla="*/ 252413 w 301625"/>
                <a:gd name="connsiteY69" fmla="*/ 199496 h 328613"/>
                <a:gd name="connsiteX70" fmla="*/ 252413 w 301625"/>
                <a:gd name="connsiteY70" fmla="*/ 225954 h 328613"/>
                <a:gd name="connsiteX71" fmla="*/ 253736 w 301625"/>
                <a:gd name="connsiteY71" fmla="*/ 227277 h 328613"/>
                <a:gd name="connsiteX72" fmla="*/ 255059 w 301625"/>
                <a:gd name="connsiteY72" fmla="*/ 228600 h 328613"/>
                <a:gd name="connsiteX73" fmla="*/ 255059 w 301625"/>
                <a:gd name="connsiteY73" fmla="*/ 227277 h 328613"/>
                <a:gd name="connsiteX74" fmla="*/ 266965 w 301625"/>
                <a:gd name="connsiteY74" fmla="*/ 225954 h 328613"/>
                <a:gd name="connsiteX75" fmla="*/ 268288 w 301625"/>
                <a:gd name="connsiteY75" fmla="*/ 223308 h 328613"/>
                <a:gd name="connsiteX76" fmla="*/ 268288 w 301625"/>
                <a:gd name="connsiteY76" fmla="*/ 198173 h 328613"/>
                <a:gd name="connsiteX77" fmla="*/ 268288 w 301625"/>
                <a:gd name="connsiteY77" fmla="*/ 196850 h 328613"/>
                <a:gd name="connsiteX78" fmla="*/ 266965 w 301625"/>
                <a:gd name="connsiteY78" fmla="*/ 196850 h 328613"/>
                <a:gd name="connsiteX79" fmla="*/ 253736 w 301625"/>
                <a:gd name="connsiteY79" fmla="*/ 196850 h 328613"/>
                <a:gd name="connsiteX80" fmla="*/ 276225 w 301625"/>
                <a:gd name="connsiteY80" fmla="*/ 149225 h 328613"/>
                <a:gd name="connsiteX81" fmla="*/ 276225 w 301625"/>
                <a:gd name="connsiteY81" fmla="*/ 150510 h 328613"/>
                <a:gd name="connsiteX82" fmla="*/ 276225 w 301625"/>
                <a:gd name="connsiteY82" fmla="*/ 173643 h 328613"/>
                <a:gd name="connsiteX83" fmla="*/ 277495 w 301625"/>
                <a:gd name="connsiteY83" fmla="*/ 176213 h 328613"/>
                <a:gd name="connsiteX84" fmla="*/ 287655 w 301625"/>
                <a:gd name="connsiteY84" fmla="*/ 176213 h 328613"/>
                <a:gd name="connsiteX85" fmla="*/ 288925 w 301625"/>
                <a:gd name="connsiteY85" fmla="*/ 176213 h 328613"/>
                <a:gd name="connsiteX86" fmla="*/ 288925 w 301625"/>
                <a:gd name="connsiteY86" fmla="*/ 174928 h 328613"/>
                <a:gd name="connsiteX87" fmla="*/ 288925 w 301625"/>
                <a:gd name="connsiteY87" fmla="*/ 153080 h 328613"/>
                <a:gd name="connsiteX88" fmla="*/ 287655 w 301625"/>
                <a:gd name="connsiteY88" fmla="*/ 150510 h 328613"/>
                <a:gd name="connsiteX89" fmla="*/ 277495 w 301625"/>
                <a:gd name="connsiteY89" fmla="*/ 149225 h 328613"/>
                <a:gd name="connsiteX90" fmla="*/ 276225 w 301625"/>
                <a:gd name="connsiteY90" fmla="*/ 149225 h 328613"/>
                <a:gd name="connsiteX91" fmla="*/ 253736 w 301625"/>
                <a:gd name="connsiteY91" fmla="*/ 145720 h 328613"/>
                <a:gd name="connsiteX92" fmla="*/ 252413 w 301625"/>
                <a:gd name="connsiteY92" fmla="*/ 146977 h 328613"/>
                <a:gd name="connsiteX93" fmla="*/ 252413 w 301625"/>
                <a:gd name="connsiteY93" fmla="*/ 172112 h 328613"/>
                <a:gd name="connsiteX94" fmla="*/ 253736 w 301625"/>
                <a:gd name="connsiteY94" fmla="*/ 174626 h 328613"/>
                <a:gd name="connsiteX95" fmla="*/ 266965 w 301625"/>
                <a:gd name="connsiteY95" fmla="*/ 174626 h 328613"/>
                <a:gd name="connsiteX96" fmla="*/ 268288 w 301625"/>
                <a:gd name="connsiteY96" fmla="*/ 174626 h 328613"/>
                <a:gd name="connsiteX97" fmla="*/ 268288 w 301625"/>
                <a:gd name="connsiteY97" fmla="*/ 173369 h 328613"/>
                <a:gd name="connsiteX98" fmla="*/ 268288 w 301625"/>
                <a:gd name="connsiteY98" fmla="*/ 149490 h 328613"/>
                <a:gd name="connsiteX99" fmla="*/ 266965 w 301625"/>
                <a:gd name="connsiteY99" fmla="*/ 146977 h 328613"/>
                <a:gd name="connsiteX100" fmla="*/ 255059 w 301625"/>
                <a:gd name="connsiteY100" fmla="*/ 145720 h 328613"/>
                <a:gd name="connsiteX101" fmla="*/ 253736 w 301625"/>
                <a:gd name="connsiteY101" fmla="*/ 145720 h 328613"/>
                <a:gd name="connsiteX102" fmla="*/ 21215 w 301625"/>
                <a:gd name="connsiteY102" fmla="*/ 139700 h 328613"/>
                <a:gd name="connsiteX103" fmla="*/ 10824 w 301625"/>
                <a:gd name="connsiteY103" fmla="*/ 142287 h 328613"/>
                <a:gd name="connsiteX104" fmla="*/ 9525 w 301625"/>
                <a:gd name="connsiteY104" fmla="*/ 144874 h 328613"/>
                <a:gd name="connsiteX105" fmla="*/ 9525 w 301625"/>
                <a:gd name="connsiteY105" fmla="*/ 173332 h 328613"/>
                <a:gd name="connsiteX106" fmla="*/ 9525 w 301625"/>
                <a:gd name="connsiteY106" fmla="*/ 174625 h 328613"/>
                <a:gd name="connsiteX107" fmla="*/ 10824 w 301625"/>
                <a:gd name="connsiteY107" fmla="*/ 174625 h 328613"/>
                <a:gd name="connsiteX108" fmla="*/ 22514 w 301625"/>
                <a:gd name="connsiteY108" fmla="*/ 173332 h 328613"/>
                <a:gd name="connsiteX109" fmla="*/ 23813 w 301625"/>
                <a:gd name="connsiteY109" fmla="*/ 172038 h 328613"/>
                <a:gd name="connsiteX110" fmla="*/ 23813 w 301625"/>
                <a:gd name="connsiteY110" fmla="*/ 140993 h 328613"/>
                <a:gd name="connsiteX111" fmla="*/ 23813 w 301625"/>
                <a:gd name="connsiteY111" fmla="*/ 139700 h 328613"/>
                <a:gd name="connsiteX112" fmla="*/ 21215 w 301625"/>
                <a:gd name="connsiteY112" fmla="*/ 139700 h 328613"/>
                <a:gd name="connsiteX113" fmla="*/ 216893 w 301625"/>
                <a:gd name="connsiteY113" fmla="*/ 138113 h 328613"/>
                <a:gd name="connsiteX114" fmla="*/ 214313 w 301625"/>
                <a:gd name="connsiteY114" fmla="*/ 139417 h 328613"/>
                <a:gd name="connsiteX115" fmla="*/ 214313 w 301625"/>
                <a:gd name="connsiteY115" fmla="*/ 140721 h 328613"/>
                <a:gd name="connsiteX116" fmla="*/ 214313 w 301625"/>
                <a:gd name="connsiteY116" fmla="*/ 172018 h 328613"/>
                <a:gd name="connsiteX117" fmla="*/ 215603 w 301625"/>
                <a:gd name="connsiteY117" fmla="*/ 173322 h 328613"/>
                <a:gd name="connsiteX118" fmla="*/ 232371 w 301625"/>
                <a:gd name="connsiteY118" fmla="*/ 174626 h 328613"/>
                <a:gd name="connsiteX119" fmla="*/ 233661 w 301625"/>
                <a:gd name="connsiteY119" fmla="*/ 173322 h 328613"/>
                <a:gd name="connsiteX120" fmla="*/ 234951 w 301625"/>
                <a:gd name="connsiteY120" fmla="*/ 172018 h 328613"/>
                <a:gd name="connsiteX121" fmla="*/ 234951 w 301625"/>
                <a:gd name="connsiteY121" fmla="*/ 143329 h 328613"/>
                <a:gd name="connsiteX122" fmla="*/ 232371 w 301625"/>
                <a:gd name="connsiteY122" fmla="*/ 142025 h 328613"/>
                <a:gd name="connsiteX123" fmla="*/ 216893 w 301625"/>
                <a:gd name="connsiteY123" fmla="*/ 138113 h 328613"/>
                <a:gd name="connsiteX124" fmla="*/ 49439 w 301625"/>
                <a:gd name="connsiteY124" fmla="*/ 131763 h 328613"/>
                <a:gd name="connsiteX125" fmla="*/ 33111 w 301625"/>
                <a:gd name="connsiteY125" fmla="*/ 135632 h 328613"/>
                <a:gd name="connsiteX126" fmla="*/ 31750 w 301625"/>
                <a:gd name="connsiteY126" fmla="*/ 138212 h 328613"/>
                <a:gd name="connsiteX127" fmla="*/ 31750 w 301625"/>
                <a:gd name="connsiteY127" fmla="*/ 170458 h 328613"/>
                <a:gd name="connsiteX128" fmla="*/ 33111 w 301625"/>
                <a:gd name="connsiteY128" fmla="*/ 171748 h 328613"/>
                <a:gd name="connsiteX129" fmla="*/ 34471 w 301625"/>
                <a:gd name="connsiteY129" fmla="*/ 173038 h 328613"/>
                <a:gd name="connsiteX130" fmla="*/ 49439 w 301625"/>
                <a:gd name="connsiteY130" fmla="*/ 171748 h 328613"/>
                <a:gd name="connsiteX131" fmla="*/ 50800 w 301625"/>
                <a:gd name="connsiteY131" fmla="*/ 169169 h 328613"/>
                <a:gd name="connsiteX132" fmla="*/ 50800 w 301625"/>
                <a:gd name="connsiteY132" fmla="*/ 134343 h 328613"/>
                <a:gd name="connsiteX133" fmla="*/ 50800 w 301625"/>
                <a:gd name="connsiteY133" fmla="*/ 133053 h 328613"/>
                <a:gd name="connsiteX134" fmla="*/ 49439 w 301625"/>
                <a:gd name="connsiteY134" fmla="*/ 131763 h 328613"/>
                <a:gd name="connsiteX135" fmla="*/ 174308 w 301625"/>
                <a:gd name="connsiteY135" fmla="*/ 130175 h 328613"/>
                <a:gd name="connsiteX136" fmla="*/ 173038 w 301625"/>
                <a:gd name="connsiteY136" fmla="*/ 131474 h 328613"/>
                <a:gd name="connsiteX137" fmla="*/ 173038 w 301625"/>
                <a:gd name="connsiteY137" fmla="*/ 132773 h 328613"/>
                <a:gd name="connsiteX138" fmla="*/ 173038 w 301625"/>
                <a:gd name="connsiteY138" fmla="*/ 169141 h 328613"/>
                <a:gd name="connsiteX139" fmla="*/ 174308 w 301625"/>
                <a:gd name="connsiteY139" fmla="*/ 170440 h 328613"/>
                <a:gd name="connsiteX140" fmla="*/ 195898 w 301625"/>
                <a:gd name="connsiteY140" fmla="*/ 173038 h 328613"/>
                <a:gd name="connsiteX141" fmla="*/ 197168 w 301625"/>
                <a:gd name="connsiteY141" fmla="*/ 171739 h 328613"/>
                <a:gd name="connsiteX142" fmla="*/ 198438 w 301625"/>
                <a:gd name="connsiteY142" fmla="*/ 170440 h 328613"/>
                <a:gd name="connsiteX143" fmla="*/ 198438 w 301625"/>
                <a:gd name="connsiteY143" fmla="*/ 136669 h 328613"/>
                <a:gd name="connsiteX144" fmla="*/ 197168 w 301625"/>
                <a:gd name="connsiteY144" fmla="*/ 135370 h 328613"/>
                <a:gd name="connsiteX145" fmla="*/ 174308 w 301625"/>
                <a:gd name="connsiteY145" fmla="*/ 130175 h 328613"/>
                <a:gd name="connsiteX146" fmla="*/ 86394 w 301625"/>
                <a:gd name="connsiteY146" fmla="*/ 120650 h 328613"/>
                <a:gd name="connsiteX147" fmla="*/ 66341 w 301625"/>
                <a:gd name="connsiteY147" fmla="*/ 127086 h 328613"/>
                <a:gd name="connsiteX148" fmla="*/ 65088 w 301625"/>
                <a:gd name="connsiteY148" fmla="*/ 128373 h 328613"/>
                <a:gd name="connsiteX149" fmla="*/ 65088 w 301625"/>
                <a:gd name="connsiteY149" fmla="*/ 166988 h 328613"/>
                <a:gd name="connsiteX150" fmla="*/ 66341 w 301625"/>
                <a:gd name="connsiteY150" fmla="*/ 168275 h 328613"/>
                <a:gd name="connsiteX151" fmla="*/ 67595 w 301625"/>
                <a:gd name="connsiteY151" fmla="*/ 168275 h 328613"/>
                <a:gd name="connsiteX152" fmla="*/ 87648 w 301625"/>
                <a:gd name="connsiteY152" fmla="*/ 166988 h 328613"/>
                <a:gd name="connsiteX153" fmla="*/ 88901 w 301625"/>
                <a:gd name="connsiteY153" fmla="*/ 165701 h 328613"/>
                <a:gd name="connsiteX154" fmla="*/ 88901 w 301625"/>
                <a:gd name="connsiteY154" fmla="*/ 123224 h 328613"/>
                <a:gd name="connsiteX155" fmla="*/ 88901 w 301625"/>
                <a:gd name="connsiteY155" fmla="*/ 121937 h 328613"/>
                <a:gd name="connsiteX156" fmla="*/ 86394 w 301625"/>
                <a:gd name="connsiteY156" fmla="*/ 120650 h 328613"/>
                <a:gd name="connsiteX157" fmla="*/ 114300 w 301625"/>
                <a:gd name="connsiteY157" fmla="*/ 119063 h 328613"/>
                <a:gd name="connsiteX158" fmla="*/ 114300 w 301625"/>
                <a:gd name="connsiteY158" fmla="*/ 121653 h 328613"/>
                <a:gd name="connsiteX159" fmla="*/ 114300 w 301625"/>
                <a:gd name="connsiteY159" fmla="*/ 164391 h 328613"/>
                <a:gd name="connsiteX160" fmla="*/ 115593 w 301625"/>
                <a:gd name="connsiteY160" fmla="*/ 166981 h 328613"/>
                <a:gd name="connsiteX161" fmla="*/ 147931 w 301625"/>
                <a:gd name="connsiteY161" fmla="*/ 168276 h 328613"/>
                <a:gd name="connsiteX162" fmla="*/ 149225 w 301625"/>
                <a:gd name="connsiteY162" fmla="*/ 168276 h 328613"/>
                <a:gd name="connsiteX163" fmla="*/ 149225 w 301625"/>
                <a:gd name="connsiteY163" fmla="*/ 166981 h 328613"/>
                <a:gd name="connsiteX164" fmla="*/ 149225 w 301625"/>
                <a:gd name="connsiteY164" fmla="*/ 126833 h 328613"/>
                <a:gd name="connsiteX165" fmla="*/ 147931 w 301625"/>
                <a:gd name="connsiteY165" fmla="*/ 125538 h 328613"/>
                <a:gd name="connsiteX166" fmla="*/ 115593 w 301625"/>
                <a:gd name="connsiteY166" fmla="*/ 119063 h 328613"/>
                <a:gd name="connsiteX167" fmla="*/ 114300 w 301625"/>
                <a:gd name="connsiteY167" fmla="*/ 119063 h 328613"/>
                <a:gd name="connsiteX168" fmla="*/ 21215 w 301625"/>
                <a:gd name="connsiteY168" fmla="*/ 77788 h 328613"/>
                <a:gd name="connsiteX169" fmla="*/ 9525 w 301625"/>
                <a:gd name="connsiteY169" fmla="*/ 84403 h 328613"/>
                <a:gd name="connsiteX170" fmla="*/ 9525 w 301625"/>
                <a:gd name="connsiteY170" fmla="*/ 87049 h 328613"/>
                <a:gd name="connsiteX171" fmla="*/ 9525 w 301625"/>
                <a:gd name="connsiteY171" fmla="*/ 116153 h 328613"/>
                <a:gd name="connsiteX172" fmla="*/ 9525 w 301625"/>
                <a:gd name="connsiteY172" fmla="*/ 117476 h 328613"/>
                <a:gd name="connsiteX173" fmla="*/ 10824 w 301625"/>
                <a:gd name="connsiteY173" fmla="*/ 117476 h 328613"/>
                <a:gd name="connsiteX174" fmla="*/ 12123 w 301625"/>
                <a:gd name="connsiteY174" fmla="*/ 117476 h 328613"/>
                <a:gd name="connsiteX175" fmla="*/ 22514 w 301625"/>
                <a:gd name="connsiteY175" fmla="*/ 112184 h 328613"/>
                <a:gd name="connsiteX176" fmla="*/ 23813 w 301625"/>
                <a:gd name="connsiteY176" fmla="*/ 110861 h 328613"/>
                <a:gd name="connsiteX177" fmla="*/ 23813 w 301625"/>
                <a:gd name="connsiteY177" fmla="*/ 79111 h 328613"/>
                <a:gd name="connsiteX178" fmla="*/ 22514 w 301625"/>
                <a:gd name="connsiteY178" fmla="*/ 77788 h 328613"/>
                <a:gd name="connsiteX179" fmla="*/ 21215 w 301625"/>
                <a:gd name="connsiteY179" fmla="*/ 77788 h 328613"/>
                <a:gd name="connsiteX180" fmla="*/ 215603 w 301625"/>
                <a:gd name="connsiteY180" fmla="*/ 76200 h 328613"/>
                <a:gd name="connsiteX181" fmla="*/ 214313 w 301625"/>
                <a:gd name="connsiteY181" fmla="*/ 78760 h 328613"/>
                <a:gd name="connsiteX182" fmla="*/ 214313 w 301625"/>
                <a:gd name="connsiteY182" fmla="*/ 109487 h 328613"/>
                <a:gd name="connsiteX183" fmla="*/ 215603 w 301625"/>
                <a:gd name="connsiteY183" fmla="*/ 110767 h 328613"/>
                <a:gd name="connsiteX184" fmla="*/ 232371 w 301625"/>
                <a:gd name="connsiteY184" fmla="*/ 115888 h 328613"/>
                <a:gd name="connsiteX185" fmla="*/ 233661 w 301625"/>
                <a:gd name="connsiteY185" fmla="*/ 115888 h 328613"/>
                <a:gd name="connsiteX186" fmla="*/ 234951 w 301625"/>
                <a:gd name="connsiteY186" fmla="*/ 114608 h 328613"/>
                <a:gd name="connsiteX187" fmla="*/ 234951 w 301625"/>
                <a:gd name="connsiteY187" fmla="*/ 85162 h 328613"/>
                <a:gd name="connsiteX188" fmla="*/ 233661 w 301625"/>
                <a:gd name="connsiteY188" fmla="*/ 83882 h 328613"/>
                <a:gd name="connsiteX189" fmla="*/ 216893 w 301625"/>
                <a:gd name="connsiteY189" fmla="*/ 76200 h 328613"/>
                <a:gd name="connsiteX190" fmla="*/ 215603 w 301625"/>
                <a:gd name="connsiteY190" fmla="*/ 76200 h 328613"/>
                <a:gd name="connsiteX191" fmla="*/ 48079 w 301625"/>
                <a:gd name="connsiteY191" fmla="*/ 61604 h 328613"/>
                <a:gd name="connsiteX192" fmla="*/ 33111 w 301625"/>
                <a:gd name="connsiteY192" fmla="*/ 70556 h 328613"/>
                <a:gd name="connsiteX193" fmla="*/ 31750 w 301625"/>
                <a:gd name="connsiteY193" fmla="*/ 71834 h 328613"/>
                <a:gd name="connsiteX194" fmla="*/ 31750 w 301625"/>
                <a:gd name="connsiteY194" fmla="*/ 103805 h 328613"/>
                <a:gd name="connsiteX195" fmla="*/ 33111 w 301625"/>
                <a:gd name="connsiteY195" fmla="*/ 106363 h 328613"/>
                <a:gd name="connsiteX196" fmla="*/ 34471 w 301625"/>
                <a:gd name="connsiteY196" fmla="*/ 106363 h 328613"/>
                <a:gd name="connsiteX197" fmla="*/ 50800 w 301625"/>
                <a:gd name="connsiteY197" fmla="*/ 99969 h 328613"/>
                <a:gd name="connsiteX198" fmla="*/ 50800 w 301625"/>
                <a:gd name="connsiteY198" fmla="*/ 97411 h 328613"/>
                <a:gd name="connsiteX199" fmla="*/ 50800 w 301625"/>
                <a:gd name="connsiteY199" fmla="*/ 62883 h 328613"/>
                <a:gd name="connsiteX200" fmla="*/ 50800 w 301625"/>
                <a:gd name="connsiteY200" fmla="*/ 61604 h 328613"/>
                <a:gd name="connsiteX201" fmla="*/ 48079 w 301625"/>
                <a:gd name="connsiteY201" fmla="*/ 61604 h 328613"/>
                <a:gd name="connsiteX202" fmla="*/ 175578 w 301625"/>
                <a:gd name="connsiteY202" fmla="*/ 57150 h 328613"/>
                <a:gd name="connsiteX203" fmla="*/ 173038 w 301625"/>
                <a:gd name="connsiteY203" fmla="*/ 58437 h 328613"/>
                <a:gd name="connsiteX204" fmla="*/ 173038 w 301625"/>
                <a:gd name="connsiteY204" fmla="*/ 59724 h 328613"/>
                <a:gd name="connsiteX205" fmla="*/ 173038 w 301625"/>
                <a:gd name="connsiteY205" fmla="*/ 95765 h 328613"/>
                <a:gd name="connsiteX206" fmla="*/ 174308 w 301625"/>
                <a:gd name="connsiteY206" fmla="*/ 97052 h 328613"/>
                <a:gd name="connsiteX207" fmla="*/ 195898 w 301625"/>
                <a:gd name="connsiteY207" fmla="*/ 104775 h 328613"/>
                <a:gd name="connsiteX208" fmla="*/ 197168 w 301625"/>
                <a:gd name="connsiteY208" fmla="*/ 103488 h 328613"/>
                <a:gd name="connsiteX209" fmla="*/ 198438 w 301625"/>
                <a:gd name="connsiteY209" fmla="*/ 102201 h 328613"/>
                <a:gd name="connsiteX210" fmla="*/ 198438 w 301625"/>
                <a:gd name="connsiteY210" fmla="*/ 68734 h 328613"/>
                <a:gd name="connsiteX211" fmla="*/ 197168 w 301625"/>
                <a:gd name="connsiteY211" fmla="*/ 67447 h 328613"/>
                <a:gd name="connsiteX212" fmla="*/ 175578 w 301625"/>
                <a:gd name="connsiteY212" fmla="*/ 57150 h 328613"/>
                <a:gd name="connsiteX213" fmla="*/ 86394 w 301625"/>
                <a:gd name="connsiteY213" fmla="*/ 36513 h 328613"/>
                <a:gd name="connsiteX214" fmla="*/ 66341 w 301625"/>
                <a:gd name="connsiteY214" fmla="*/ 49435 h 328613"/>
                <a:gd name="connsiteX215" fmla="*/ 65088 w 301625"/>
                <a:gd name="connsiteY215" fmla="*/ 50727 h 328613"/>
                <a:gd name="connsiteX216" fmla="*/ 65088 w 301625"/>
                <a:gd name="connsiteY216" fmla="*/ 89492 h 328613"/>
                <a:gd name="connsiteX217" fmla="*/ 66341 w 301625"/>
                <a:gd name="connsiteY217" fmla="*/ 92076 h 328613"/>
                <a:gd name="connsiteX218" fmla="*/ 67595 w 301625"/>
                <a:gd name="connsiteY218" fmla="*/ 92076 h 328613"/>
                <a:gd name="connsiteX219" fmla="*/ 87648 w 301625"/>
                <a:gd name="connsiteY219" fmla="*/ 81739 h 328613"/>
                <a:gd name="connsiteX220" fmla="*/ 88901 w 301625"/>
                <a:gd name="connsiteY220" fmla="*/ 80447 h 328613"/>
                <a:gd name="connsiteX221" fmla="*/ 88901 w 301625"/>
                <a:gd name="connsiteY221" fmla="*/ 37805 h 328613"/>
                <a:gd name="connsiteX222" fmla="*/ 87648 w 301625"/>
                <a:gd name="connsiteY222" fmla="*/ 36513 h 328613"/>
                <a:gd name="connsiteX223" fmla="*/ 86394 w 301625"/>
                <a:gd name="connsiteY223" fmla="*/ 36513 h 328613"/>
                <a:gd name="connsiteX224" fmla="*/ 114300 w 301625"/>
                <a:gd name="connsiteY224" fmla="*/ 33338 h 328613"/>
                <a:gd name="connsiteX225" fmla="*/ 114300 w 301625"/>
                <a:gd name="connsiteY225" fmla="*/ 34637 h 328613"/>
                <a:gd name="connsiteX226" fmla="*/ 114300 w 301625"/>
                <a:gd name="connsiteY226" fmla="*/ 78798 h 328613"/>
                <a:gd name="connsiteX227" fmla="*/ 115593 w 301625"/>
                <a:gd name="connsiteY227" fmla="*/ 80097 h 328613"/>
                <a:gd name="connsiteX228" fmla="*/ 146638 w 301625"/>
                <a:gd name="connsiteY228" fmla="*/ 90488 h 328613"/>
                <a:gd name="connsiteX229" fmla="*/ 147931 w 301625"/>
                <a:gd name="connsiteY229" fmla="*/ 90488 h 328613"/>
                <a:gd name="connsiteX230" fmla="*/ 149225 w 301625"/>
                <a:gd name="connsiteY230" fmla="*/ 90488 h 328613"/>
                <a:gd name="connsiteX231" fmla="*/ 149225 w 301625"/>
                <a:gd name="connsiteY231" fmla="*/ 87890 h 328613"/>
                <a:gd name="connsiteX232" fmla="*/ 149225 w 301625"/>
                <a:gd name="connsiteY232" fmla="*/ 48924 h 328613"/>
                <a:gd name="connsiteX233" fmla="*/ 147931 w 301625"/>
                <a:gd name="connsiteY233" fmla="*/ 47625 h 328613"/>
                <a:gd name="connsiteX234" fmla="*/ 116887 w 301625"/>
                <a:gd name="connsiteY234" fmla="*/ 33338 h 328613"/>
                <a:gd name="connsiteX235" fmla="*/ 114300 w 301625"/>
                <a:gd name="connsiteY235" fmla="*/ 33338 h 328613"/>
                <a:gd name="connsiteX236" fmla="*/ 103562 w 301625"/>
                <a:gd name="connsiteY236" fmla="*/ 0 h 328613"/>
                <a:gd name="connsiteX237" fmla="*/ 106151 w 301625"/>
                <a:gd name="connsiteY237" fmla="*/ 0 h 328613"/>
                <a:gd name="connsiteX238" fmla="*/ 243371 w 301625"/>
                <a:gd name="connsiteY238" fmla="*/ 68840 h 328613"/>
                <a:gd name="connsiteX239" fmla="*/ 245960 w 301625"/>
                <a:gd name="connsiteY239" fmla="*/ 74035 h 328613"/>
                <a:gd name="connsiteX240" fmla="*/ 245960 w 301625"/>
                <a:gd name="connsiteY240" fmla="*/ 111702 h 328613"/>
                <a:gd name="connsiteX241" fmla="*/ 297741 w 301625"/>
                <a:gd name="connsiteY241" fmla="*/ 127289 h 328613"/>
                <a:gd name="connsiteX242" fmla="*/ 301625 w 301625"/>
                <a:gd name="connsiteY242" fmla="*/ 132484 h 328613"/>
                <a:gd name="connsiteX243" fmla="*/ 301625 w 301625"/>
                <a:gd name="connsiteY243" fmla="*/ 249382 h 328613"/>
                <a:gd name="connsiteX244" fmla="*/ 297741 w 301625"/>
                <a:gd name="connsiteY244" fmla="*/ 255877 h 328613"/>
                <a:gd name="connsiteX245" fmla="*/ 243371 w 301625"/>
                <a:gd name="connsiteY245" fmla="*/ 276658 h 328613"/>
                <a:gd name="connsiteX246" fmla="*/ 104857 w 301625"/>
                <a:gd name="connsiteY246" fmla="*/ 328613 h 328613"/>
                <a:gd name="connsiteX247" fmla="*/ 103562 w 301625"/>
                <a:gd name="connsiteY247" fmla="*/ 328613 h 328613"/>
                <a:gd name="connsiteX248" fmla="*/ 100973 w 301625"/>
                <a:gd name="connsiteY248" fmla="*/ 328613 h 328613"/>
                <a:gd name="connsiteX249" fmla="*/ 2589 w 301625"/>
                <a:gd name="connsiteY249" fmla="*/ 274061 h 328613"/>
                <a:gd name="connsiteX250" fmla="*/ 0 w 301625"/>
                <a:gd name="connsiteY250" fmla="*/ 268865 h 328613"/>
                <a:gd name="connsiteX251" fmla="*/ 0 w 301625"/>
                <a:gd name="connsiteY251" fmla="*/ 75334 h 328613"/>
                <a:gd name="connsiteX252" fmla="*/ 2589 w 301625"/>
                <a:gd name="connsiteY252" fmla="*/ 71438 h 328613"/>
                <a:gd name="connsiteX253" fmla="*/ 99679 w 301625"/>
                <a:gd name="connsiteY253" fmla="*/ 1299 h 328613"/>
                <a:gd name="connsiteX254" fmla="*/ 103562 w 301625"/>
                <a:gd name="connsiteY254" fmla="*/ 0 h 32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</a:cxnLst>
              <a:rect l="l" t="t" r="r" b="b"/>
              <a:pathLst>
                <a:path w="301625" h="328613">
                  <a:moveTo>
                    <a:pt x="175170" y="203200"/>
                  </a:moveTo>
                  <a:cubicBezTo>
                    <a:pt x="175170" y="203200"/>
                    <a:pt x="175170" y="203200"/>
                    <a:pt x="133078" y="207076"/>
                  </a:cubicBezTo>
                  <a:cubicBezTo>
                    <a:pt x="131763" y="207076"/>
                    <a:pt x="131763" y="207076"/>
                    <a:pt x="131763" y="208369"/>
                  </a:cubicBezTo>
                  <a:cubicBezTo>
                    <a:pt x="131763" y="208369"/>
                    <a:pt x="131763" y="208369"/>
                    <a:pt x="131763" y="311741"/>
                  </a:cubicBezTo>
                  <a:cubicBezTo>
                    <a:pt x="131763" y="313033"/>
                    <a:pt x="131763" y="313033"/>
                    <a:pt x="131763" y="313033"/>
                  </a:cubicBezTo>
                  <a:cubicBezTo>
                    <a:pt x="131763" y="313033"/>
                    <a:pt x="133078" y="314325"/>
                    <a:pt x="133078" y="314325"/>
                  </a:cubicBezTo>
                  <a:cubicBezTo>
                    <a:pt x="133078" y="314325"/>
                    <a:pt x="133078" y="314325"/>
                    <a:pt x="134394" y="313033"/>
                  </a:cubicBezTo>
                  <a:cubicBezTo>
                    <a:pt x="134394" y="313033"/>
                    <a:pt x="134394" y="313033"/>
                    <a:pt x="176486" y="297527"/>
                  </a:cubicBezTo>
                  <a:cubicBezTo>
                    <a:pt x="176486" y="297527"/>
                    <a:pt x="177801" y="296235"/>
                    <a:pt x="177801" y="296235"/>
                  </a:cubicBezTo>
                  <a:lnTo>
                    <a:pt x="177801" y="205784"/>
                  </a:lnTo>
                  <a:cubicBezTo>
                    <a:pt x="177801" y="204492"/>
                    <a:pt x="176486" y="204492"/>
                    <a:pt x="176486" y="204492"/>
                  </a:cubicBezTo>
                  <a:cubicBezTo>
                    <a:pt x="176486" y="204492"/>
                    <a:pt x="175170" y="203200"/>
                    <a:pt x="175170" y="203200"/>
                  </a:cubicBezTo>
                  <a:close/>
                  <a:moveTo>
                    <a:pt x="67595" y="203200"/>
                  </a:moveTo>
                  <a:cubicBezTo>
                    <a:pt x="66341" y="203200"/>
                    <a:pt x="66341" y="203200"/>
                    <a:pt x="66341" y="204495"/>
                  </a:cubicBezTo>
                  <a:cubicBezTo>
                    <a:pt x="65088" y="204495"/>
                    <a:pt x="65088" y="204495"/>
                    <a:pt x="65088" y="205790"/>
                  </a:cubicBezTo>
                  <a:cubicBezTo>
                    <a:pt x="65088" y="205790"/>
                    <a:pt x="65088" y="205790"/>
                    <a:pt x="65088" y="244643"/>
                  </a:cubicBezTo>
                  <a:cubicBezTo>
                    <a:pt x="65088" y="244643"/>
                    <a:pt x="66341" y="245938"/>
                    <a:pt x="66341" y="245938"/>
                  </a:cubicBezTo>
                  <a:cubicBezTo>
                    <a:pt x="68848" y="247233"/>
                    <a:pt x="82634" y="252413"/>
                    <a:pt x="86394" y="252413"/>
                  </a:cubicBezTo>
                  <a:cubicBezTo>
                    <a:pt x="87648" y="252413"/>
                    <a:pt x="87648" y="252413"/>
                    <a:pt x="88901" y="251118"/>
                  </a:cubicBezTo>
                  <a:cubicBezTo>
                    <a:pt x="88901" y="251118"/>
                    <a:pt x="88901" y="251118"/>
                    <a:pt x="88901" y="249823"/>
                  </a:cubicBezTo>
                  <a:cubicBezTo>
                    <a:pt x="88901" y="248528"/>
                    <a:pt x="88901" y="208380"/>
                    <a:pt x="88901" y="207085"/>
                  </a:cubicBezTo>
                  <a:cubicBezTo>
                    <a:pt x="88901" y="207085"/>
                    <a:pt x="88901" y="205790"/>
                    <a:pt x="87648" y="205790"/>
                  </a:cubicBezTo>
                  <a:cubicBezTo>
                    <a:pt x="87648" y="205790"/>
                    <a:pt x="87648" y="205790"/>
                    <a:pt x="67595" y="203200"/>
                  </a:cubicBezTo>
                  <a:close/>
                  <a:moveTo>
                    <a:pt x="33111" y="201613"/>
                  </a:moveTo>
                  <a:cubicBezTo>
                    <a:pt x="31750" y="202893"/>
                    <a:pt x="31750" y="202893"/>
                    <a:pt x="31750" y="202893"/>
                  </a:cubicBezTo>
                  <a:cubicBezTo>
                    <a:pt x="31750" y="202893"/>
                    <a:pt x="31750" y="202893"/>
                    <a:pt x="31750" y="236180"/>
                  </a:cubicBezTo>
                  <a:cubicBezTo>
                    <a:pt x="31750" y="236180"/>
                    <a:pt x="31750" y="237460"/>
                    <a:pt x="33111" y="237460"/>
                  </a:cubicBezTo>
                  <a:cubicBezTo>
                    <a:pt x="33111" y="237460"/>
                    <a:pt x="33111" y="237460"/>
                    <a:pt x="49439" y="241301"/>
                  </a:cubicBezTo>
                  <a:cubicBezTo>
                    <a:pt x="49439" y="241301"/>
                    <a:pt x="50800" y="241301"/>
                    <a:pt x="50800" y="241301"/>
                  </a:cubicBezTo>
                  <a:cubicBezTo>
                    <a:pt x="50800" y="241301"/>
                    <a:pt x="50800" y="240021"/>
                    <a:pt x="50800" y="240021"/>
                  </a:cubicBezTo>
                  <a:lnTo>
                    <a:pt x="50800" y="205454"/>
                  </a:lnTo>
                  <a:cubicBezTo>
                    <a:pt x="50800" y="204174"/>
                    <a:pt x="50800" y="202893"/>
                    <a:pt x="49439" y="202893"/>
                  </a:cubicBezTo>
                  <a:cubicBezTo>
                    <a:pt x="49439" y="202893"/>
                    <a:pt x="49439" y="202893"/>
                    <a:pt x="34471" y="201613"/>
                  </a:cubicBezTo>
                  <a:cubicBezTo>
                    <a:pt x="33111" y="201613"/>
                    <a:pt x="33111" y="201613"/>
                    <a:pt x="33111" y="201613"/>
                  </a:cubicBezTo>
                  <a:close/>
                  <a:moveTo>
                    <a:pt x="225690" y="200025"/>
                  </a:moveTo>
                  <a:cubicBezTo>
                    <a:pt x="225690" y="200025"/>
                    <a:pt x="225690" y="200025"/>
                    <a:pt x="196586" y="201313"/>
                  </a:cubicBezTo>
                  <a:cubicBezTo>
                    <a:pt x="196586" y="201313"/>
                    <a:pt x="195263" y="202602"/>
                    <a:pt x="195263" y="203890"/>
                  </a:cubicBezTo>
                  <a:cubicBezTo>
                    <a:pt x="195263" y="203890"/>
                    <a:pt x="195263" y="203890"/>
                    <a:pt x="195263" y="286348"/>
                  </a:cubicBezTo>
                  <a:cubicBezTo>
                    <a:pt x="195263" y="287637"/>
                    <a:pt x="195263" y="287637"/>
                    <a:pt x="196586" y="287637"/>
                  </a:cubicBezTo>
                  <a:cubicBezTo>
                    <a:pt x="196586" y="288925"/>
                    <a:pt x="196586" y="288925"/>
                    <a:pt x="196586" y="288925"/>
                  </a:cubicBezTo>
                  <a:cubicBezTo>
                    <a:pt x="197909" y="288925"/>
                    <a:pt x="197909" y="288925"/>
                    <a:pt x="197909" y="288925"/>
                  </a:cubicBezTo>
                  <a:cubicBezTo>
                    <a:pt x="197909" y="288925"/>
                    <a:pt x="197909" y="288925"/>
                    <a:pt x="225690" y="278618"/>
                  </a:cubicBezTo>
                  <a:cubicBezTo>
                    <a:pt x="227013" y="277329"/>
                    <a:pt x="227013" y="277329"/>
                    <a:pt x="227013" y="276041"/>
                  </a:cubicBezTo>
                  <a:lnTo>
                    <a:pt x="227013" y="201313"/>
                  </a:lnTo>
                  <a:cubicBezTo>
                    <a:pt x="227013" y="201313"/>
                    <a:pt x="227013" y="200025"/>
                    <a:pt x="227013" y="200025"/>
                  </a:cubicBezTo>
                  <a:cubicBezTo>
                    <a:pt x="227013" y="200025"/>
                    <a:pt x="225690" y="200025"/>
                    <a:pt x="225690" y="200025"/>
                  </a:cubicBezTo>
                  <a:close/>
                  <a:moveTo>
                    <a:pt x="10824" y="198438"/>
                  </a:moveTo>
                  <a:cubicBezTo>
                    <a:pt x="10824" y="198438"/>
                    <a:pt x="9525" y="198438"/>
                    <a:pt x="9525" y="199732"/>
                  </a:cubicBezTo>
                  <a:cubicBezTo>
                    <a:pt x="9525" y="199732"/>
                    <a:pt x="9525" y="199732"/>
                    <a:pt x="9525" y="201025"/>
                  </a:cubicBezTo>
                  <a:cubicBezTo>
                    <a:pt x="9525" y="201025"/>
                    <a:pt x="9525" y="201025"/>
                    <a:pt x="9525" y="229482"/>
                  </a:cubicBezTo>
                  <a:cubicBezTo>
                    <a:pt x="9525" y="229482"/>
                    <a:pt x="9525" y="230776"/>
                    <a:pt x="10824" y="230776"/>
                  </a:cubicBezTo>
                  <a:cubicBezTo>
                    <a:pt x="10824" y="230776"/>
                    <a:pt x="10824" y="230776"/>
                    <a:pt x="21215" y="233363"/>
                  </a:cubicBezTo>
                  <a:cubicBezTo>
                    <a:pt x="21215" y="233363"/>
                    <a:pt x="21215" y="233363"/>
                    <a:pt x="22514" y="233363"/>
                  </a:cubicBezTo>
                  <a:cubicBezTo>
                    <a:pt x="23813" y="233363"/>
                    <a:pt x="23813" y="232070"/>
                    <a:pt x="23813" y="232070"/>
                  </a:cubicBezTo>
                  <a:lnTo>
                    <a:pt x="23813" y="201025"/>
                  </a:lnTo>
                  <a:cubicBezTo>
                    <a:pt x="23813" y="201025"/>
                    <a:pt x="23813" y="199732"/>
                    <a:pt x="22514" y="199732"/>
                  </a:cubicBezTo>
                  <a:cubicBezTo>
                    <a:pt x="22514" y="199732"/>
                    <a:pt x="22514" y="199732"/>
                    <a:pt x="10824" y="198438"/>
                  </a:cubicBezTo>
                  <a:close/>
                  <a:moveTo>
                    <a:pt x="277495" y="196850"/>
                  </a:moveTo>
                  <a:cubicBezTo>
                    <a:pt x="276225" y="196850"/>
                    <a:pt x="276225" y="198135"/>
                    <a:pt x="276225" y="198135"/>
                  </a:cubicBezTo>
                  <a:cubicBezTo>
                    <a:pt x="276225" y="198135"/>
                    <a:pt x="276225" y="198135"/>
                    <a:pt x="276225" y="222553"/>
                  </a:cubicBezTo>
                  <a:cubicBezTo>
                    <a:pt x="276225" y="222553"/>
                    <a:pt x="276225" y="223838"/>
                    <a:pt x="276225" y="223838"/>
                  </a:cubicBezTo>
                  <a:cubicBezTo>
                    <a:pt x="276225" y="223838"/>
                    <a:pt x="277495" y="223838"/>
                    <a:pt x="277495" y="223838"/>
                  </a:cubicBezTo>
                  <a:cubicBezTo>
                    <a:pt x="277495" y="223838"/>
                    <a:pt x="277495" y="223838"/>
                    <a:pt x="287655" y="222553"/>
                  </a:cubicBezTo>
                  <a:cubicBezTo>
                    <a:pt x="288925" y="221268"/>
                    <a:pt x="288925" y="221268"/>
                    <a:pt x="288925" y="219983"/>
                  </a:cubicBezTo>
                  <a:lnTo>
                    <a:pt x="288925" y="198135"/>
                  </a:lnTo>
                  <a:cubicBezTo>
                    <a:pt x="288925" y="198135"/>
                    <a:pt x="288925" y="196850"/>
                    <a:pt x="288925" y="196850"/>
                  </a:cubicBezTo>
                  <a:cubicBezTo>
                    <a:pt x="287655" y="196850"/>
                    <a:pt x="287655" y="196850"/>
                    <a:pt x="287655" y="196850"/>
                  </a:cubicBezTo>
                  <a:cubicBezTo>
                    <a:pt x="287655" y="196850"/>
                    <a:pt x="287655" y="196850"/>
                    <a:pt x="277495" y="196850"/>
                  </a:cubicBezTo>
                  <a:close/>
                  <a:moveTo>
                    <a:pt x="253736" y="196850"/>
                  </a:moveTo>
                  <a:cubicBezTo>
                    <a:pt x="253736" y="196850"/>
                    <a:pt x="252413" y="198173"/>
                    <a:pt x="252413" y="199496"/>
                  </a:cubicBezTo>
                  <a:cubicBezTo>
                    <a:pt x="252413" y="199496"/>
                    <a:pt x="252413" y="199496"/>
                    <a:pt x="252413" y="225954"/>
                  </a:cubicBezTo>
                  <a:cubicBezTo>
                    <a:pt x="252413" y="225954"/>
                    <a:pt x="252413" y="227277"/>
                    <a:pt x="253736" y="227277"/>
                  </a:cubicBezTo>
                  <a:cubicBezTo>
                    <a:pt x="253736" y="227277"/>
                    <a:pt x="253736" y="228600"/>
                    <a:pt x="255059" y="228600"/>
                  </a:cubicBezTo>
                  <a:cubicBezTo>
                    <a:pt x="255059" y="228600"/>
                    <a:pt x="255059" y="228600"/>
                    <a:pt x="255059" y="227277"/>
                  </a:cubicBezTo>
                  <a:cubicBezTo>
                    <a:pt x="255059" y="227277"/>
                    <a:pt x="255059" y="227277"/>
                    <a:pt x="266965" y="225954"/>
                  </a:cubicBezTo>
                  <a:cubicBezTo>
                    <a:pt x="268288" y="225954"/>
                    <a:pt x="268288" y="224631"/>
                    <a:pt x="268288" y="223308"/>
                  </a:cubicBezTo>
                  <a:lnTo>
                    <a:pt x="268288" y="198173"/>
                  </a:lnTo>
                  <a:cubicBezTo>
                    <a:pt x="268288" y="198173"/>
                    <a:pt x="268288" y="196850"/>
                    <a:pt x="268288" y="196850"/>
                  </a:cubicBezTo>
                  <a:cubicBezTo>
                    <a:pt x="268288" y="196850"/>
                    <a:pt x="266965" y="196850"/>
                    <a:pt x="266965" y="196850"/>
                  </a:cubicBezTo>
                  <a:cubicBezTo>
                    <a:pt x="266965" y="196850"/>
                    <a:pt x="266965" y="196850"/>
                    <a:pt x="253736" y="196850"/>
                  </a:cubicBezTo>
                  <a:close/>
                  <a:moveTo>
                    <a:pt x="276225" y="149225"/>
                  </a:moveTo>
                  <a:cubicBezTo>
                    <a:pt x="276225" y="150510"/>
                    <a:pt x="276225" y="150510"/>
                    <a:pt x="276225" y="150510"/>
                  </a:cubicBezTo>
                  <a:cubicBezTo>
                    <a:pt x="276225" y="150510"/>
                    <a:pt x="276225" y="150510"/>
                    <a:pt x="276225" y="173643"/>
                  </a:cubicBezTo>
                  <a:cubicBezTo>
                    <a:pt x="276225" y="174928"/>
                    <a:pt x="276225" y="176213"/>
                    <a:pt x="277495" y="176213"/>
                  </a:cubicBezTo>
                  <a:cubicBezTo>
                    <a:pt x="277495" y="176213"/>
                    <a:pt x="277495" y="176213"/>
                    <a:pt x="287655" y="176213"/>
                  </a:cubicBezTo>
                  <a:cubicBezTo>
                    <a:pt x="287655" y="176213"/>
                    <a:pt x="287655" y="176213"/>
                    <a:pt x="288925" y="176213"/>
                  </a:cubicBezTo>
                  <a:cubicBezTo>
                    <a:pt x="288925" y="176213"/>
                    <a:pt x="288925" y="174928"/>
                    <a:pt x="288925" y="174928"/>
                  </a:cubicBezTo>
                  <a:lnTo>
                    <a:pt x="288925" y="153080"/>
                  </a:lnTo>
                  <a:cubicBezTo>
                    <a:pt x="288925" y="151795"/>
                    <a:pt x="288925" y="150510"/>
                    <a:pt x="287655" y="150510"/>
                  </a:cubicBezTo>
                  <a:cubicBezTo>
                    <a:pt x="287655" y="150510"/>
                    <a:pt x="287655" y="150510"/>
                    <a:pt x="277495" y="149225"/>
                  </a:cubicBezTo>
                  <a:cubicBezTo>
                    <a:pt x="277495" y="149225"/>
                    <a:pt x="277495" y="149225"/>
                    <a:pt x="276225" y="149225"/>
                  </a:cubicBezTo>
                  <a:close/>
                  <a:moveTo>
                    <a:pt x="253736" y="145720"/>
                  </a:moveTo>
                  <a:cubicBezTo>
                    <a:pt x="252413" y="145720"/>
                    <a:pt x="252413" y="146977"/>
                    <a:pt x="252413" y="146977"/>
                  </a:cubicBezTo>
                  <a:cubicBezTo>
                    <a:pt x="252413" y="146977"/>
                    <a:pt x="252413" y="146977"/>
                    <a:pt x="252413" y="172112"/>
                  </a:cubicBezTo>
                  <a:cubicBezTo>
                    <a:pt x="252413" y="173369"/>
                    <a:pt x="253736" y="174626"/>
                    <a:pt x="253736" y="174626"/>
                  </a:cubicBezTo>
                  <a:cubicBezTo>
                    <a:pt x="253736" y="174626"/>
                    <a:pt x="253736" y="174626"/>
                    <a:pt x="266965" y="174626"/>
                  </a:cubicBezTo>
                  <a:cubicBezTo>
                    <a:pt x="266965" y="174626"/>
                    <a:pt x="268288" y="174626"/>
                    <a:pt x="268288" y="174626"/>
                  </a:cubicBezTo>
                  <a:cubicBezTo>
                    <a:pt x="268288" y="174626"/>
                    <a:pt x="268288" y="173369"/>
                    <a:pt x="268288" y="173369"/>
                  </a:cubicBezTo>
                  <a:lnTo>
                    <a:pt x="268288" y="149490"/>
                  </a:lnTo>
                  <a:cubicBezTo>
                    <a:pt x="268288" y="148233"/>
                    <a:pt x="268288" y="146977"/>
                    <a:pt x="266965" y="146977"/>
                  </a:cubicBezTo>
                  <a:cubicBezTo>
                    <a:pt x="266965" y="146977"/>
                    <a:pt x="266965" y="146977"/>
                    <a:pt x="255059" y="145720"/>
                  </a:cubicBezTo>
                  <a:cubicBezTo>
                    <a:pt x="253736" y="144463"/>
                    <a:pt x="253736" y="145720"/>
                    <a:pt x="253736" y="145720"/>
                  </a:cubicBezTo>
                  <a:close/>
                  <a:moveTo>
                    <a:pt x="21215" y="139700"/>
                  </a:moveTo>
                  <a:cubicBezTo>
                    <a:pt x="21215" y="139700"/>
                    <a:pt x="21215" y="139700"/>
                    <a:pt x="10824" y="142287"/>
                  </a:cubicBezTo>
                  <a:cubicBezTo>
                    <a:pt x="9525" y="142287"/>
                    <a:pt x="9525" y="143581"/>
                    <a:pt x="9525" y="144874"/>
                  </a:cubicBezTo>
                  <a:cubicBezTo>
                    <a:pt x="9525" y="144874"/>
                    <a:pt x="9525" y="144874"/>
                    <a:pt x="9525" y="173332"/>
                  </a:cubicBezTo>
                  <a:cubicBezTo>
                    <a:pt x="9525" y="173332"/>
                    <a:pt x="9525" y="173332"/>
                    <a:pt x="9525" y="174625"/>
                  </a:cubicBezTo>
                  <a:cubicBezTo>
                    <a:pt x="9525" y="174625"/>
                    <a:pt x="10824" y="174625"/>
                    <a:pt x="10824" y="174625"/>
                  </a:cubicBezTo>
                  <a:cubicBezTo>
                    <a:pt x="10824" y="174625"/>
                    <a:pt x="10824" y="174625"/>
                    <a:pt x="22514" y="173332"/>
                  </a:cubicBezTo>
                  <a:cubicBezTo>
                    <a:pt x="22514" y="173332"/>
                    <a:pt x="23813" y="173332"/>
                    <a:pt x="23813" y="172038"/>
                  </a:cubicBezTo>
                  <a:lnTo>
                    <a:pt x="23813" y="140993"/>
                  </a:lnTo>
                  <a:cubicBezTo>
                    <a:pt x="23813" y="140993"/>
                    <a:pt x="23813" y="139700"/>
                    <a:pt x="23813" y="139700"/>
                  </a:cubicBezTo>
                  <a:cubicBezTo>
                    <a:pt x="22514" y="139700"/>
                    <a:pt x="22514" y="139700"/>
                    <a:pt x="21215" y="139700"/>
                  </a:cubicBezTo>
                  <a:close/>
                  <a:moveTo>
                    <a:pt x="216893" y="138113"/>
                  </a:moveTo>
                  <a:cubicBezTo>
                    <a:pt x="215603" y="138113"/>
                    <a:pt x="215603" y="138113"/>
                    <a:pt x="214313" y="139417"/>
                  </a:cubicBezTo>
                  <a:cubicBezTo>
                    <a:pt x="214313" y="139417"/>
                    <a:pt x="214313" y="139417"/>
                    <a:pt x="214313" y="140721"/>
                  </a:cubicBezTo>
                  <a:cubicBezTo>
                    <a:pt x="214313" y="140721"/>
                    <a:pt x="214313" y="140721"/>
                    <a:pt x="214313" y="172018"/>
                  </a:cubicBezTo>
                  <a:cubicBezTo>
                    <a:pt x="214313" y="172018"/>
                    <a:pt x="214313" y="173322"/>
                    <a:pt x="215603" y="173322"/>
                  </a:cubicBezTo>
                  <a:cubicBezTo>
                    <a:pt x="215603" y="173322"/>
                    <a:pt x="215603" y="173322"/>
                    <a:pt x="232371" y="174626"/>
                  </a:cubicBezTo>
                  <a:cubicBezTo>
                    <a:pt x="233661" y="174626"/>
                    <a:pt x="233661" y="174626"/>
                    <a:pt x="233661" y="173322"/>
                  </a:cubicBezTo>
                  <a:cubicBezTo>
                    <a:pt x="233661" y="173322"/>
                    <a:pt x="234951" y="173322"/>
                    <a:pt x="234951" y="172018"/>
                  </a:cubicBezTo>
                  <a:lnTo>
                    <a:pt x="234951" y="143329"/>
                  </a:lnTo>
                  <a:cubicBezTo>
                    <a:pt x="234951" y="142025"/>
                    <a:pt x="233661" y="142025"/>
                    <a:pt x="232371" y="142025"/>
                  </a:cubicBezTo>
                  <a:cubicBezTo>
                    <a:pt x="232371" y="142025"/>
                    <a:pt x="232371" y="142025"/>
                    <a:pt x="216893" y="138113"/>
                  </a:cubicBezTo>
                  <a:close/>
                  <a:moveTo>
                    <a:pt x="49439" y="131763"/>
                  </a:moveTo>
                  <a:cubicBezTo>
                    <a:pt x="49439" y="131763"/>
                    <a:pt x="49439" y="131763"/>
                    <a:pt x="33111" y="135632"/>
                  </a:cubicBezTo>
                  <a:cubicBezTo>
                    <a:pt x="31750" y="136922"/>
                    <a:pt x="31750" y="136922"/>
                    <a:pt x="31750" y="138212"/>
                  </a:cubicBezTo>
                  <a:cubicBezTo>
                    <a:pt x="31750" y="138212"/>
                    <a:pt x="31750" y="138212"/>
                    <a:pt x="31750" y="170458"/>
                  </a:cubicBezTo>
                  <a:cubicBezTo>
                    <a:pt x="31750" y="170458"/>
                    <a:pt x="31750" y="171748"/>
                    <a:pt x="33111" y="171748"/>
                  </a:cubicBezTo>
                  <a:cubicBezTo>
                    <a:pt x="33111" y="171748"/>
                    <a:pt x="33111" y="173038"/>
                    <a:pt x="34471" y="173038"/>
                  </a:cubicBezTo>
                  <a:cubicBezTo>
                    <a:pt x="34471" y="173038"/>
                    <a:pt x="34471" y="173038"/>
                    <a:pt x="49439" y="171748"/>
                  </a:cubicBezTo>
                  <a:cubicBezTo>
                    <a:pt x="50800" y="171748"/>
                    <a:pt x="50800" y="170458"/>
                    <a:pt x="50800" y="169169"/>
                  </a:cubicBezTo>
                  <a:lnTo>
                    <a:pt x="50800" y="134343"/>
                  </a:lnTo>
                  <a:cubicBezTo>
                    <a:pt x="50800" y="133053"/>
                    <a:pt x="50800" y="133053"/>
                    <a:pt x="50800" y="133053"/>
                  </a:cubicBezTo>
                  <a:cubicBezTo>
                    <a:pt x="50800" y="131763"/>
                    <a:pt x="49439" y="131763"/>
                    <a:pt x="49439" y="131763"/>
                  </a:cubicBezTo>
                  <a:close/>
                  <a:moveTo>
                    <a:pt x="174308" y="130175"/>
                  </a:moveTo>
                  <a:cubicBezTo>
                    <a:pt x="174308" y="130175"/>
                    <a:pt x="174308" y="130175"/>
                    <a:pt x="173038" y="131474"/>
                  </a:cubicBezTo>
                  <a:cubicBezTo>
                    <a:pt x="173038" y="131474"/>
                    <a:pt x="173038" y="131474"/>
                    <a:pt x="173038" y="132773"/>
                  </a:cubicBezTo>
                  <a:lnTo>
                    <a:pt x="173038" y="169141"/>
                  </a:lnTo>
                  <a:cubicBezTo>
                    <a:pt x="173038" y="170440"/>
                    <a:pt x="173038" y="170440"/>
                    <a:pt x="174308" y="170440"/>
                  </a:cubicBezTo>
                  <a:cubicBezTo>
                    <a:pt x="174308" y="170440"/>
                    <a:pt x="174308" y="170440"/>
                    <a:pt x="195898" y="173038"/>
                  </a:cubicBezTo>
                  <a:cubicBezTo>
                    <a:pt x="197168" y="173038"/>
                    <a:pt x="197168" y="171739"/>
                    <a:pt x="197168" y="171739"/>
                  </a:cubicBezTo>
                  <a:cubicBezTo>
                    <a:pt x="198438" y="171739"/>
                    <a:pt x="198438" y="170440"/>
                    <a:pt x="198438" y="170440"/>
                  </a:cubicBezTo>
                  <a:cubicBezTo>
                    <a:pt x="198438" y="170440"/>
                    <a:pt x="198438" y="170440"/>
                    <a:pt x="198438" y="136669"/>
                  </a:cubicBezTo>
                  <a:cubicBezTo>
                    <a:pt x="198438" y="135370"/>
                    <a:pt x="197168" y="135370"/>
                    <a:pt x="197168" y="135370"/>
                  </a:cubicBezTo>
                  <a:cubicBezTo>
                    <a:pt x="197168" y="135370"/>
                    <a:pt x="197168" y="135370"/>
                    <a:pt x="174308" y="130175"/>
                  </a:cubicBezTo>
                  <a:close/>
                  <a:moveTo>
                    <a:pt x="86394" y="120650"/>
                  </a:moveTo>
                  <a:cubicBezTo>
                    <a:pt x="86394" y="120650"/>
                    <a:pt x="86394" y="120650"/>
                    <a:pt x="66341" y="127086"/>
                  </a:cubicBezTo>
                  <a:cubicBezTo>
                    <a:pt x="66341" y="127086"/>
                    <a:pt x="65088" y="127086"/>
                    <a:pt x="65088" y="128373"/>
                  </a:cubicBezTo>
                  <a:cubicBezTo>
                    <a:pt x="65088" y="128373"/>
                    <a:pt x="65088" y="128373"/>
                    <a:pt x="65088" y="166988"/>
                  </a:cubicBezTo>
                  <a:cubicBezTo>
                    <a:pt x="65088" y="166988"/>
                    <a:pt x="65088" y="168275"/>
                    <a:pt x="66341" y="168275"/>
                  </a:cubicBezTo>
                  <a:cubicBezTo>
                    <a:pt x="66341" y="168275"/>
                    <a:pt x="66341" y="168275"/>
                    <a:pt x="67595" y="168275"/>
                  </a:cubicBezTo>
                  <a:cubicBezTo>
                    <a:pt x="67595" y="168275"/>
                    <a:pt x="67595" y="168275"/>
                    <a:pt x="87648" y="166988"/>
                  </a:cubicBezTo>
                  <a:cubicBezTo>
                    <a:pt x="88901" y="166988"/>
                    <a:pt x="88901" y="165701"/>
                    <a:pt x="88901" y="165701"/>
                  </a:cubicBezTo>
                  <a:lnTo>
                    <a:pt x="88901" y="123224"/>
                  </a:lnTo>
                  <a:cubicBezTo>
                    <a:pt x="88901" y="121937"/>
                    <a:pt x="88901" y="121937"/>
                    <a:pt x="88901" y="121937"/>
                  </a:cubicBezTo>
                  <a:cubicBezTo>
                    <a:pt x="87648" y="120650"/>
                    <a:pt x="87648" y="120650"/>
                    <a:pt x="86394" y="120650"/>
                  </a:cubicBezTo>
                  <a:close/>
                  <a:moveTo>
                    <a:pt x="114300" y="119063"/>
                  </a:moveTo>
                  <a:cubicBezTo>
                    <a:pt x="114300" y="120358"/>
                    <a:pt x="114300" y="120358"/>
                    <a:pt x="114300" y="121653"/>
                  </a:cubicBezTo>
                  <a:cubicBezTo>
                    <a:pt x="114300" y="121653"/>
                    <a:pt x="114300" y="121653"/>
                    <a:pt x="114300" y="164391"/>
                  </a:cubicBezTo>
                  <a:cubicBezTo>
                    <a:pt x="114300" y="165686"/>
                    <a:pt x="114300" y="166981"/>
                    <a:pt x="115593" y="166981"/>
                  </a:cubicBezTo>
                  <a:cubicBezTo>
                    <a:pt x="115593" y="166981"/>
                    <a:pt x="115593" y="166981"/>
                    <a:pt x="147931" y="168276"/>
                  </a:cubicBezTo>
                  <a:cubicBezTo>
                    <a:pt x="147931" y="168276"/>
                    <a:pt x="147931" y="168276"/>
                    <a:pt x="149225" y="168276"/>
                  </a:cubicBezTo>
                  <a:cubicBezTo>
                    <a:pt x="149225" y="166981"/>
                    <a:pt x="149225" y="166981"/>
                    <a:pt x="149225" y="166981"/>
                  </a:cubicBezTo>
                  <a:cubicBezTo>
                    <a:pt x="149225" y="166981"/>
                    <a:pt x="149225" y="166981"/>
                    <a:pt x="149225" y="126833"/>
                  </a:cubicBezTo>
                  <a:cubicBezTo>
                    <a:pt x="149225" y="125538"/>
                    <a:pt x="149225" y="125538"/>
                    <a:pt x="147931" y="125538"/>
                  </a:cubicBezTo>
                  <a:cubicBezTo>
                    <a:pt x="147931" y="125538"/>
                    <a:pt x="147931" y="125538"/>
                    <a:pt x="115593" y="119063"/>
                  </a:cubicBezTo>
                  <a:cubicBezTo>
                    <a:pt x="115593" y="119063"/>
                    <a:pt x="115593" y="119063"/>
                    <a:pt x="114300" y="119063"/>
                  </a:cubicBezTo>
                  <a:close/>
                  <a:moveTo>
                    <a:pt x="21215" y="77788"/>
                  </a:moveTo>
                  <a:cubicBezTo>
                    <a:pt x="21215" y="77788"/>
                    <a:pt x="21215" y="77788"/>
                    <a:pt x="9525" y="84403"/>
                  </a:cubicBezTo>
                  <a:cubicBezTo>
                    <a:pt x="9525" y="85726"/>
                    <a:pt x="9525" y="85726"/>
                    <a:pt x="9525" y="87049"/>
                  </a:cubicBezTo>
                  <a:cubicBezTo>
                    <a:pt x="9525" y="87049"/>
                    <a:pt x="9525" y="87049"/>
                    <a:pt x="9525" y="116153"/>
                  </a:cubicBezTo>
                  <a:cubicBezTo>
                    <a:pt x="9525" y="116153"/>
                    <a:pt x="9525" y="117476"/>
                    <a:pt x="9525" y="117476"/>
                  </a:cubicBezTo>
                  <a:cubicBezTo>
                    <a:pt x="9525" y="117476"/>
                    <a:pt x="10824" y="117476"/>
                    <a:pt x="10824" y="117476"/>
                  </a:cubicBezTo>
                  <a:cubicBezTo>
                    <a:pt x="10824" y="117476"/>
                    <a:pt x="10824" y="117476"/>
                    <a:pt x="12123" y="117476"/>
                  </a:cubicBezTo>
                  <a:cubicBezTo>
                    <a:pt x="12123" y="117476"/>
                    <a:pt x="12123" y="117476"/>
                    <a:pt x="22514" y="112184"/>
                  </a:cubicBezTo>
                  <a:cubicBezTo>
                    <a:pt x="23813" y="112184"/>
                    <a:pt x="23813" y="110861"/>
                    <a:pt x="23813" y="110861"/>
                  </a:cubicBezTo>
                  <a:lnTo>
                    <a:pt x="23813" y="79111"/>
                  </a:lnTo>
                  <a:cubicBezTo>
                    <a:pt x="23813" y="79111"/>
                    <a:pt x="23813" y="77788"/>
                    <a:pt x="22514" y="77788"/>
                  </a:cubicBezTo>
                  <a:cubicBezTo>
                    <a:pt x="22514" y="77788"/>
                    <a:pt x="21215" y="77788"/>
                    <a:pt x="21215" y="77788"/>
                  </a:cubicBezTo>
                  <a:close/>
                  <a:moveTo>
                    <a:pt x="215603" y="76200"/>
                  </a:moveTo>
                  <a:cubicBezTo>
                    <a:pt x="214313" y="77480"/>
                    <a:pt x="214313" y="77480"/>
                    <a:pt x="214313" y="78760"/>
                  </a:cubicBezTo>
                  <a:cubicBezTo>
                    <a:pt x="214313" y="78760"/>
                    <a:pt x="214313" y="78760"/>
                    <a:pt x="214313" y="109487"/>
                  </a:cubicBezTo>
                  <a:cubicBezTo>
                    <a:pt x="214313" y="109487"/>
                    <a:pt x="214313" y="110767"/>
                    <a:pt x="215603" y="110767"/>
                  </a:cubicBezTo>
                  <a:cubicBezTo>
                    <a:pt x="215603" y="110767"/>
                    <a:pt x="215603" y="110767"/>
                    <a:pt x="232371" y="115888"/>
                  </a:cubicBezTo>
                  <a:cubicBezTo>
                    <a:pt x="232371" y="115888"/>
                    <a:pt x="233661" y="115888"/>
                    <a:pt x="233661" y="115888"/>
                  </a:cubicBezTo>
                  <a:cubicBezTo>
                    <a:pt x="233661" y="115888"/>
                    <a:pt x="234951" y="114608"/>
                    <a:pt x="234951" y="114608"/>
                  </a:cubicBezTo>
                  <a:lnTo>
                    <a:pt x="234951" y="85162"/>
                  </a:lnTo>
                  <a:cubicBezTo>
                    <a:pt x="234951" y="85162"/>
                    <a:pt x="233661" y="83882"/>
                    <a:pt x="233661" y="83882"/>
                  </a:cubicBezTo>
                  <a:cubicBezTo>
                    <a:pt x="233661" y="83882"/>
                    <a:pt x="233661" y="83882"/>
                    <a:pt x="216893" y="76200"/>
                  </a:cubicBezTo>
                  <a:cubicBezTo>
                    <a:pt x="215603" y="76200"/>
                    <a:pt x="215603" y="76200"/>
                    <a:pt x="215603" y="76200"/>
                  </a:cubicBezTo>
                  <a:close/>
                  <a:moveTo>
                    <a:pt x="48079" y="61604"/>
                  </a:moveTo>
                  <a:cubicBezTo>
                    <a:pt x="48079" y="61604"/>
                    <a:pt x="48079" y="61604"/>
                    <a:pt x="33111" y="70556"/>
                  </a:cubicBezTo>
                  <a:cubicBezTo>
                    <a:pt x="31750" y="70556"/>
                    <a:pt x="31750" y="71834"/>
                    <a:pt x="31750" y="71834"/>
                  </a:cubicBezTo>
                  <a:cubicBezTo>
                    <a:pt x="31750" y="71834"/>
                    <a:pt x="31750" y="71834"/>
                    <a:pt x="31750" y="103805"/>
                  </a:cubicBezTo>
                  <a:cubicBezTo>
                    <a:pt x="31750" y="105084"/>
                    <a:pt x="31750" y="105084"/>
                    <a:pt x="33111" y="106363"/>
                  </a:cubicBezTo>
                  <a:cubicBezTo>
                    <a:pt x="33111" y="106363"/>
                    <a:pt x="33111" y="106363"/>
                    <a:pt x="34471" y="106363"/>
                  </a:cubicBezTo>
                  <a:cubicBezTo>
                    <a:pt x="34471" y="106363"/>
                    <a:pt x="34471" y="106363"/>
                    <a:pt x="50800" y="99969"/>
                  </a:cubicBezTo>
                  <a:cubicBezTo>
                    <a:pt x="50800" y="98690"/>
                    <a:pt x="50800" y="98690"/>
                    <a:pt x="50800" y="97411"/>
                  </a:cubicBezTo>
                  <a:lnTo>
                    <a:pt x="50800" y="62883"/>
                  </a:lnTo>
                  <a:cubicBezTo>
                    <a:pt x="50800" y="61604"/>
                    <a:pt x="50800" y="61604"/>
                    <a:pt x="50800" y="61604"/>
                  </a:cubicBezTo>
                  <a:cubicBezTo>
                    <a:pt x="49439" y="60325"/>
                    <a:pt x="49439" y="60325"/>
                    <a:pt x="48079" y="61604"/>
                  </a:cubicBezTo>
                  <a:close/>
                  <a:moveTo>
                    <a:pt x="175578" y="57150"/>
                  </a:moveTo>
                  <a:cubicBezTo>
                    <a:pt x="174308" y="57150"/>
                    <a:pt x="174308" y="57150"/>
                    <a:pt x="173038" y="58437"/>
                  </a:cubicBezTo>
                  <a:cubicBezTo>
                    <a:pt x="173038" y="58437"/>
                    <a:pt x="173038" y="58437"/>
                    <a:pt x="173038" y="59724"/>
                  </a:cubicBezTo>
                  <a:lnTo>
                    <a:pt x="173038" y="95765"/>
                  </a:lnTo>
                  <a:cubicBezTo>
                    <a:pt x="173038" y="95765"/>
                    <a:pt x="173038" y="97052"/>
                    <a:pt x="174308" y="97052"/>
                  </a:cubicBezTo>
                  <a:cubicBezTo>
                    <a:pt x="174308" y="97052"/>
                    <a:pt x="174308" y="97052"/>
                    <a:pt x="195898" y="104775"/>
                  </a:cubicBezTo>
                  <a:cubicBezTo>
                    <a:pt x="197168" y="104775"/>
                    <a:pt x="197168" y="103488"/>
                    <a:pt x="197168" y="103488"/>
                  </a:cubicBezTo>
                  <a:cubicBezTo>
                    <a:pt x="198438" y="103488"/>
                    <a:pt x="198438" y="103488"/>
                    <a:pt x="198438" y="102201"/>
                  </a:cubicBezTo>
                  <a:cubicBezTo>
                    <a:pt x="198438" y="102201"/>
                    <a:pt x="198438" y="102201"/>
                    <a:pt x="198438" y="68734"/>
                  </a:cubicBezTo>
                  <a:cubicBezTo>
                    <a:pt x="198438" y="68734"/>
                    <a:pt x="198438" y="67447"/>
                    <a:pt x="197168" y="67447"/>
                  </a:cubicBezTo>
                  <a:cubicBezTo>
                    <a:pt x="197168" y="67447"/>
                    <a:pt x="197168" y="67447"/>
                    <a:pt x="175578" y="57150"/>
                  </a:cubicBezTo>
                  <a:close/>
                  <a:moveTo>
                    <a:pt x="86394" y="36513"/>
                  </a:moveTo>
                  <a:cubicBezTo>
                    <a:pt x="86394" y="36513"/>
                    <a:pt x="86394" y="36513"/>
                    <a:pt x="66341" y="49435"/>
                  </a:cubicBezTo>
                  <a:cubicBezTo>
                    <a:pt x="65088" y="49435"/>
                    <a:pt x="65088" y="50727"/>
                    <a:pt x="65088" y="50727"/>
                  </a:cubicBezTo>
                  <a:cubicBezTo>
                    <a:pt x="65088" y="50727"/>
                    <a:pt x="65088" y="50727"/>
                    <a:pt x="65088" y="89492"/>
                  </a:cubicBezTo>
                  <a:cubicBezTo>
                    <a:pt x="65088" y="90784"/>
                    <a:pt x="65088" y="90784"/>
                    <a:pt x="66341" y="92076"/>
                  </a:cubicBezTo>
                  <a:cubicBezTo>
                    <a:pt x="66341" y="92076"/>
                    <a:pt x="66341" y="92076"/>
                    <a:pt x="67595" y="92076"/>
                  </a:cubicBezTo>
                  <a:cubicBezTo>
                    <a:pt x="67595" y="92076"/>
                    <a:pt x="67595" y="92076"/>
                    <a:pt x="87648" y="81739"/>
                  </a:cubicBezTo>
                  <a:cubicBezTo>
                    <a:pt x="88901" y="81739"/>
                    <a:pt x="88901" y="81739"/>
                    <a:pt x="88901" y="80447"/>
                  </a:cubicBezTo>
                  <a:lnTo>
                    <a:pt x="88901" y="37805"/>
                  </a:lnTo>
                  <a:cubicBezTo>
                    <a:pt x="88901" y="37805"/>
                    <a:pt x="88901" y="36513"/>
                    <a:pt x="87648" y="36513"/>
                  </a:cubicBezTo>
                  <a:cubicBezTo>
                    <a:pt x="87648" y="36513"/>
                    <a:pt x="86394" y="36513"/>
                    <a:pt x="86394" y="36513"/>
                  </a:cubicBezTo>
                  <a:close/>
                  <a:moveTo>
                    <a:pt x="114300" y="33338"/>
                  </a:moveTo>
                  <a:cubicBezTo>
                    <a:pt x="114300" y="33338"/>
                    <a:pt x="114300" y="34637"/>
                    <a:pt x="114300" y="34637"/>
                  </a:cubicBezTo>
                  <a:cubicBezTo>
                    <a:pt x="114300" y="34637"/>
                    <a:pt x="114300" y="34637"/>
                    <a:pt x="114300" y="78798"/>
                  </a:cubicBezTo>
                  <a:cubicBezTo>
                    <a:pt x="114300" y="80097"/>
                    <a:pt x="114300" y="80097"/>
                    <a:pt x="115593" y="80097"/>
                  </a:cubicBezTo>
                  <a:cubicBezTo>
                    <a:pt x="115593" y="80097"/>
                    <a:pt x="115593" y="80097"/>
                    <a:pt x="146638" y="90488"/>
                  </a:cubicBezTo>
                  <a:cubicBezTo>
                    <a:pt x="146638" y="90488"/>
                    <a:pt x="147931" y="90488"/>
                    <a:pt x="147931" y="90488"/>
                  </a:cubicBezTo>
                  <a:cubicBezTo>
                    <a:pt x="147931" y="90488"/>
                    <a:pt x="147931" y="90488"/>
                    <a:pt x="149225" y="90488"/>
                  </a:cubicBezTo>
                  <a:cubicBezTo>
                    <a:pt x="149225" y="89189"/>
                    <a:pt x="149225" y="89189"/>
                    <a:pt x="149225" y="87890"/>
                  </a:cubicBezTo>
                  <a:cubicBezTo>
                    <a:pt x="149225" y="87890"/>
                    <a:pt x="149225" y="87890"/>
                    <a:pt x="149225" y="48924"/>
                  </a:cubicBezTo>
                  <a:cubicBezTo>
                    <a:pt x="149225" y="47625"/>
                    <a:pt x="149225" y="47625"/>
                    <a:pt x="147931" y="47625"/>
                  </a:cubicBezTo>
                  <a:cubicBezTo>
                    <a:pt x="147931" y="47625"/>
                    <a:pt x="147931" y="47625"/>
                    <a:pt x="116887" y="33338"/>
                  </a:cubicBezTo>
                  <a:cubicBezTo>
                    <a:pt x="115593" y="33338"/>
                    <a:pt x="115593" y="33338"/>
                    <a:pt x="114300" y="33338"/>
                  </a:cubicBezTo>
                  <a:close/>
                  <a:moveTo>
                    <a:pt x="103562" y="0"/>
                  </a:moveTo>
                  <a:cubicBezTo>
                    <a:pt x="104857" y="0"/>
                    <a:pt x="106151" y="0"/>
                    <a:pt x="106151" y="0"/>
                  </a:cubicBezTo>
                  <a:cubicBezTo>
                    <a:pt x="106151" y="0"/>
                    <a:pt x="106151" y="0"/>
                    <a:pt x="243371" y="68840"/>
                  </a:cubicBezTo>
                  <a:cubicBezTo>
                    <a:pt x="244666" y="70139"/>
                    <a:pt x="245960" y="71438"/>
                    <a:pt x="245960" y="74035"/>
                  </a:cubicBezTo>
                  <a:cubicBezTo>
                    <a:pt x="245960" y="74035"/>
                    <a:pt x="245960" y="74035"/>
                    <a:pt x="245960" y="111702"/>
                  </a:cubicBezTo>
                  <a:cubicBezTo>
                    <a:pt x="245960" y="111702"/>
                    <a:pt x="245960" y="111702"/>
                    <a:pt x="297741" y="127289"/>
                  </a:cubicBezTo>
                  <a:cubicBezTo>
                    <a:pt x="299036" y="128588"/>
                    <a:pt x="301625" y="131185"/>
                    <a:pt x="301625" y="132484"/>
                  </a:cubicBezTo>
                  <a:cubicBezTo>
                    <a:pt x="301625" y="132484"/>
                    <a:pt x="301625" y="132484"/>
                    <a:pt x="301625" y="249382"/>
                  </a:cubicBezTo>
                  <a:cubicBezTo>
                    <a:pt x="301625" y="251980"/>
                    <a:pt x="300331" y="254578"/>
                    <a:pt x="297741" y="255877"/>
                  </a:cubicBezTo>
                  <a:cubicBezTo>
                    <a:pt x="297741" y="255877"/>
                    <a:pt x="297741" y="255877"/>
                    <a:pt x="243371" y="276658"/>
                  </a:cubicBezTo>
                  <a:cubicBezTo>
                    <a:pt x="243371" y="276658"/>
                    <a:pt x="243371" y="276658"/>
                    <a:pt x="104857" y="328613"/>
                  </a:cubicBezTo>
                  <a:cubicBezTo>
                    <a:pt x="104857" y="328613"/>
                    <a:pt x="104857" y="328613"/>
                    <a:pt x="103562" y="328613"/>
                  </a:cubicBezTo>
                  <a:cubicBezTo>
                    <a:pt x="102268" y="328613"/>
                    <a:pt x="100973" y="328613"/>
                    <a:pt x="100973" y="328613"/>
                  </a:cubicBezTo>
                  <a:cubicBezTo>
                    <a:pt x="100973" y="328613"/>
                    <a:pt x="100973" y="328613"/>
                    <a:pt x="2589" y="274061"/>
                  </a:cubicBezTo>
                  <a:cubicBezTo>
                    <a:pt x="1294" y="274061"/>
                    <a:pt x="0" y="271463"/>
                    <a:pt x="0" y="268865"/>
                  </a:cubicBezTo>
                  <a:cubicBezTo>
                    <a:pt x="0" y="268865"/>
                    <a:pt x="0" y="268865"/>
                    <a:pt x="0" y="75334"/>
                  </a:cubicBezTo>
                  <a:cubicBezTo>
                    <a:pt x="0" y="74035"/>
                    <a:pt x="0" y="72736"/>
                    <a:pt x="2589" y="71438"/>
                  </a:cubicBezTo>
                  <a:cubicBezTo>
                    <a:pt x="2589" y="71438"/>
                    <a:pt x="2589" y="71438"/>
                    <a:pt x="99679" y="1299"/>
                  </a:cubicBezTo>
                  <a:cubicBezTo>
                    <a:pt x="99679" y="1299"/>
                    <a:pt x="100973" y="0"/>
                    <a:pt x="103562" y="0"/>
                  </a:cubicBezTo>
                  <a:close/>
                </a:path>
              </a:pathLst>
            </a:custGeom>
            <a:solidFill>
              <a:srgbClr val="DE0000"/>
            </a:solidFill>
            <a:ln>
              <a:noFill/>
            </a:ln>
          </p:spPr>
          <p:txBody>
            <a:bodyPr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389620" y="1241425"/>
            <a:ext cx="3604895" cy="3790950"/>
            <a:chOff x="13212" y="1955"/>
            <a:chExt cx="5677" cy="5970"/>
          </a:xfrm>
        </p:grpSpPr>
        <p:sp>
          <p:nvSpPr>
            <p:cNvPr id="45" name="文本框 44"/>
            <p:cNvSpPr txBox="1"/>
            <p:nvPr/>
          </p:nvSpPr>
          <p:spPr>
            <a:xfrm>
              <a:off x="13996" y="1955"/>
              <a:ext cx="4893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2200" b="1" spc="400" dirty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重点领域延伸公开</a:t>
              </a:r>
              <a:endParaRPr lang="zh-CN" altLang="en-US" sz="2200" b="1" spc="400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13996" y="2561"/>
              <a:ext cx="4709" cy="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如长沙市岳麓区聚焦产业创特色专区，在22个重点楼宇工作站拓展政务公开服务，创新推出需求清单、资源清单、服务清单等“三单”。实行定期走访制、联席会议制、台账对接制、前置审核制等“四制”。主动公布产业、人才、重大建设项目的批准和实施情况、重点行业监督检査等信息873条，在信用体系建设中，推送到“信用长沙”信用平台的相关信息共54844条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52" name="statistics-on-laptop_82095"/>
            <p:cNvSpPr>
              <a:spLocks noChangeAspect="1"/>
            </p:cNvSpPr>
            <p:nvPr/>
          </p:nvSpPr>
          <p:spPr bwMode="auto">
            <a:xfrm>
              <a:off x="13212" y="2003"/>
              <a:ext cx="772" cy="769"/>
            </a:xfrm>
            <a:custGeom>
              <a:avLst/>
              <a:gdLst>
                <a:gd name="connsiteX0" fmla="*/ 75248 w 338138"/>
                <a:gd name="connsiteY0" fmla="*/ 171450 h 336550"/>
                <a:gd name="connsiteX1" fmla="*/ 72708 w 338138"/>
                <a:gd name="connsiteY1" fmla="*/ 177403 h 336550"/>
                <a:gd name="connsiteX2" fmla="*/ 80328 w 338138"/>
                <a:gd name="connsiteY2" fmla="*/ 180975 h 336550"/>
                <a:gd name="connsiteX3" fmla="*/ 84138 w 338138"/>
                <a:gd name="connsiteY3" fmla="*/ 178594 h 336550"/>
                <a:gd name="connsiteX4" fmla="*/ 81598 w 338138"/>
                <a:gd name="connsiteY4" fmla="*/ 173831 h 336550"/>
                <a:gd name="connsiteX5" fmla="*/ 76518 w 338138"/>
                <a:gd name="connsiteY5" fmla="*/ 171450 h 336550"/>
                <a:gd name="connsiteX6" fmla="*/ 75248 w 338138"/>
                <a:gd name="connsiteY6" fmla="*/ 171450 h 336550"/>
                <a:gd name="connsiteX7" fmla="*/ 46038 w 338138"/>
                <a:gd name="connsiteY7" fmla="*/ 158750 h 336550"/>
                <a:gd name="connsiteX8" fmla="*/ 55761 w 338138"/>
                <a:gd name="connsiteY8" fmla="*/ 164395 h 336550"/>
                <a:gd name="connsiteX9" fmla="*/ 57150 w 338138"/>
                <a:gd name="connsiteY9" fmla="*/ 164395 h 336550"/>
                <a:gd name="connsiteX10" fmla="*/ 66874 w 338138"/>
                <a:gd name="connsiteY10" fmla="*/ 171450 h 336550"/>
                <a:gd name="connsiteX11" fmla="*/ 68263 w 338138"/>
                <a:gd name="connsiteY11" fmla="*/ 168628 h 336550"/>
                <a:gd name="connsiteX12" fmla="*/ 65485 w 338138"/>
                <a:gd name="connsiteY12" fmla="*/ 165806 h 336550"/>
                <a:gd name="connsiteX13" fmla="*/ 62359 w 338138"/>
                <a:gd name="connsiteY13" fmla="*/ 162454 h 336550"/>
                <a:gd name="connsiteX14" fmla="*/ 57150 w 338138"/>
                <a:gd name="connsiteY14" fmla="*/ 164395 h 336550"/>
                <a:gd name="connsiteX15" fmla="*/ 52983 w 338138"/>
                <a:gd name="connsiteY15" fmla="*/ 158750 h 336550"/>
                <a:gd name="connsiteX16" fmla="*/ 46038 w 338138"/>
                <a:gd name="connsiteY16" fmla="*/ 158750 h 336550"/>
                <a:gd name="connsiteX17" fmla="*/ 296334 w 338138"/>
                <a:gd name="connsiteY17" fmla="*/ 109538 h 336550"/>
                <a:gd name="connsiteX18" fmla="*/ 272522 w 338138"/>
                <a:gd name="connsiteY18" fmla="*/ 118735 h 336550"/>
                <a:gd name="connsiteX19" fmla="*/ 272522 w 338138"/>
                <a:gd name="connsiteY19" fmla="*/ 120049 h 336550"/>
                <a:gd name="connsiteX20" fmla="*/ 272522 w 338138"/>
                <a:gd name="connsiteY20" fmla="*/ 121362 h 336550"/>
                <a:gd name="connsiteX21" fmla="*/ 271199 w 338138"/>
                <a:gd name="connsiteY21" fmla="*/ 122676 h 336550"/>
                <a:gd name="connsiteX22" fmla="*/ 269876 w 338138"/>
                <a:gd name="connsiteY22" fmla="*/ 122676 h 336550"/>
                <a:gd name="connsiteX23" fmla="*/ 268553 w 338138"/>
                <a:gd name="connsiteY23" fmla="*/ 122676 h 336550"/>
                <a:gd name="connsiteX24" fmla="*/ 246063 w 338138"/>
                <a:gd name="connsiteY24" fmla="*/ 164718 h 336550"/>
                <a:gd name="connsiteX25" fmla="*/ 250032 w 338138"/>
                <a:gd name="connsiteY25" fmla="*/ 168659 h 336550"/>
                <a:gd name="connsiteX26" fmla="*/ 250032 w 338138"/>
                <a:gd name="connsiteY26" fmla="*/ 190993 h 336550"/>
                <a:gd name="connsiteX27" fmla="*/ 277813 w 338138"/>
                <a:gd name="connsiteY27" fmla="*/ 212014 h 336550"/>
                <a:gd name="connsiteX28" fmla="*/ 280459 w 338138"/>
                <a:gd name="connsiteY28" fmla="*/ 208073 h 336550"/>
                <a:gd name="connsiteX29" fmla="*/ 298980 w 338138"/>
                <a:gd name="connsiteY29" fmla="*/ 202818 h 336550"/>
                <a:gd name="connsiteX30" fmla="*/ 316178 w 338138"/>
                <a:gd name="connsiteY30" fmla="*/ 223838 h 336550"/>
                <a:gd name="connsiteX31" fmla="*/ 325438 w 338138"/>
                <a:gd name="connsiteY31" fmla="*/ 168659 h 336550"/>
                <a:gd name="connsiteX32" fmla="*/ 314855 w 338138"/>
                <a:gd name="connsiteY32" fmla="*/ 110852 h 336550"/>
                <a:gd name="connsiteX33" fmla="*/ 312209 w 338138"/>
                <a:gd name="connsiteY33" fmla="*/ 112166 h 336550"/>
                <a:gd name="connsiteX34" fmla="*/ 310886 w 338138"/>
                <a:gd name="connsiteY34" fmla="*/ 118735 h 336550"/>
                <a:gd name="connsiteX35" fmla="*/ 296334 w 338138"/>
                <a:gd name="connsiteY35" fmla="*/ 109538 h 336550"/>
                <a:gd name="connsiteX36" fmla="*/ 147638 w 338138"/>
                <a:gd name="connsiteY36" fmla="*/ 101600 h 336550"/>
                <a:gd name="connsiteX37" fmla="*/ 152174 w 338138"/>
                <a:gd name="connsiteY37" fmla="*/ 109538 h 336550"/>
                <a:gd name="connsiteX38" fmla="*/ 155576 w 338138"/>
                <a:gd name="connsiteY38" fmla="*/ 103187 h 336550"/>
                <a:gd name="connsiteX39" fmla="*/ 84455 w 338138"/>
                <a:gd name="connsiteY39" fmla="*/ 93067 h 336550"/>
                <a:gd name="connsiteX40" fmla="*/ 92393 w 338138"/>
                <a:gd name="connsiteY40" fmla="*/ 94721 h 336550"/>
                <a:gd name="connsiteX41" fmla="*/ 100013 w 338138"/>
                <a:gd name="connsiteY41" fmla="*/ 107950 h 336550"/>
                <a:gd name="connsiteX42" fmla="*/ 83503 w 338138"/>
                <a:gd name="connsiteY42" fmla="*/ 114565 h 336550"/>
                <a:gd name="connsiteX43" fmla="*/ 86043 w 338138"/>
                <a:gd name="connsiteY43" fmla="*/ 106627 h 336550"/>
                <a:gd name="connsiteX44" fmla="*/ 89853 w 338138"/>
                <a:gd name="connsiteY44" fmla="*/ 103981 h 336550"/>
                <a:gd name="connsiteX45" fmla="*/ 88583 w 338138"/>
                <a:gd name="connsiteY45" fmla="*/ 103981 h 336550"/>
                <a:gd name="connsiteX46" fmla="*/ 84773 w 338138"/>
                <a:gd name="connsiteY46" fmla="*/ 105304 h 336550"/>
                <a:gd name="connsiteX47" fmla="*/ 79693 w 338138"/>
                <a:gd name="connsiteY47" fmla="*/ 109273 h 336550"/>
                <a:gd name="connsiteX48" fmla="*/ 74613 w 338138"/>
                <a:gd name="connsiteY48" fmla="*/ 113242 h 336550"/>
                <a:gd name="connsiteX49" fmla="*/ 84773 w 338138"/>
                <a:gd name="connsiteY49" fmla="*/ 101335 h 336550"/>
                <a:gd name="connsiteX50" fmla="*/ 78423 w 338138"/>
                <a:gd name="connsiteY50" fmla="*/ 97367 h 336550"/>
                <a:gd name="connsiteX51" fmla="*/ 84455 w 338138"/>
                <a:gd name="connsiteY51" fmla="*/ 93067 h 336550"/>
                <a:gd name="connsiteX52" fmla="*/ 265113 w 338138"/>
                <a:gd name="connsiteY52" fmla="*/ 77788 h 336550"/>
                <a:gd name="connsiteX53" fmla="*/ 265113 w 338138"/>
                <a:gd name="connsiteY53" fmla="*/ 81598 h 336550"/>
                <a:gd name="connsiteX54" fmla="*/ 261938 w 338138"/>
                <a:gd name="connsiteY54" fmla="*/ 84138 h 336550"/>
                <a:gd name="connsiteX55" fmla="*/ 265113 w 338138"/>
                <a:gd name="connsiteY55" fmla="*/ 77788 h 336550"/>
                <a:gd name="connsiteX56" fmla="*/ 249873 w 338138"/>
                <a:gd name="connsiteY56" fmla="*/ 73025 h 336550"/>
                <a:gd name="connsiteX57" fmla="*/ 246063 w 338138"/>
                <a:gd name="connsiteY57" fmla="*/ 78669 h 336550"/>
                <a:gd name="connsiteX58" fmla="*/ 247333 w 338138"/>
                <a:gd name="connsiteY58" fmla="*/ 78669 h 336550"/>
                <a:gd name="connsiteX59" fmla="*/ 247333 w 338138"/>
                <a:gd name="connsiteY59" fmla="*/ 80080 h 336550"/>
                <a:gd name="connsiteX60" fmla="*/ 247333 w 338138"/>
                <a:gd name="connsiteY60" fmla="*/ 81491 h 336550"/>
                <a:gd name="connsiteX61" fmla="*/ 248603 w 338138"/>
                <a:gd name="connsiteY61" fmla="*/ 82903 h 336550"/>
                <a:gd name="connsiteX62" fmla="*/ 248603 w 338138"/>
                <a:gd name="connsiteY62" fmla="*/ 84314 h 336550"/>
                <a:gd name="connsiteX63" fmla="*/ 249873 w 338138"/>
                <a:gd name="connsiteY63" fmla="*/ 85725 h 336550"/>
                <a:gd name="connsiteX64" fmla="*/ 252413 w 338138"/>
                <a:gd name="connsiteY64" fmla="*/ 80080 h 336550"/>
                <a:gd name="connsiteX65" fmla="*/ 222427 w 338138"/>
                <a:gd name="connsiteY65" fmla="*/ 57150 h 336550"/>
                <a:gd name="connsiteX66" fmla="*/ 217488 w 338138"/>
                <a:gd name="connsiteY66" fmla="*/ 58737 h 336550"/>
                <a:gd name="connsiteX67" fmla="*/ 221192 w 338138"/>
                <a:gd name="connsiteY67" fmla="*/ 61913 h 336550"/>
                <a:gd name="connsiteX68" fmla="*/ 228601 w 338138"/>
                <a:gd name="connsiteY68" fmla="*/ 57150 h 336550"/>
                <a:gd name="connsiteX69" fmla="*/ 222427 w 338138"/>
                <a:gd name="connsiteY69" fmla="*/ 57150 h 336550"/>
                <a:gd name="connsiteX70" fmla="*/ 261938 w 338138"/>
                <a:gd name="connsiteY70" fmla="*/ 50536 h 336550"/>
                <a:gd name="connsiteX71" fmla="*/ 262997 w 338138"/>
                <a:gd name="connsiteY71" fmla="*/ 53182 h 336550"/>
                <a:gd name="connsiteX72" fmla="*/ 265113 w 338138"/>
                <a:gd name="connsiteY72" fmla="*/ 57151 h 336550"/>
                <a:gd name="connsiteX73" fmla="*/ 261938 w 338138"/>
                <a:gd name="connsiteY73" fmla="*/ 50536 h 336550"/>
                <a:gd name="connsiteX74" fmla="*/ 149309 w 338138"/>
                <a:gd name="connsiteY74" fmla="*/ 44450 h 336550"/>
                <a:gd name="connsiteX75" fmla="*/ 143961 w 338138"/>
                <a:gd name="connsiteY75" fmla="*/ 47149 h 336550"/>
                <a:gd name="connsiteX76" fmla="*/ 146635 w 338138"/>
                <a:gd name="connsiteY76" fmla="*/ 51197 h 336550"/>
                <a:gd name="connsiteX77" fmla="*/ 154656 w 338138"/>
                <a:gd name="connsiteY77" fmla="*/ 53896 h 336550"/>
                <a:gd name="connsiteX78" fmla="*/ 147972 w 338138"/>
                <a:gd name="connsiteY78" fmla="*/ 63341 h 336550"/>
                <a:gd name="connsiteX79" fmla="*/ 141288 w 338138"/>
                <a:gd name="connsiteY79" fmla="*/ 64691 h 336550"/>
                <a:gd name="connsiteX80" fmla="*/ 147972 w 338138"/>
                <a:gd name="connsiteY80" fmla="*/ 66040 h 336550"/>
                <a:gd name="connsiteX81" fmla="*/ 151982 w 338138"/>
                <a:gd name="connsiteY81" fmla="*/ 71438 h 336550"/>
                <a:gd name="connsiteX82" fmla="*/ 164014 w 338138"/>
                <a:gd name="connsiteY82" fmla="*/ 66040 h 336550"/>
                <a:gd name="connsiteX83" fmla="*/ 166688 w 338138"/>
                <a:gd name="connsiteY83" fmla="*/ 60643 h 336550"/>
                <a:gd name="connsiteX84" fmla="*/ 164014 w 338138"/>
                <a:gd name="connsiteY84" fmla="*/ 55245 h 336550"/>
                <a:gd name="connsiteX85" fmla="*/ 161340 w 338138"/>
                <a:gd name="connsiteY85" fmla="*/ 49847 h 336550"/>
                <a:gd name="connsiteX86" fmla="*/ 158667 w 338138"/>
                <a:gd name="connsiteY86" fmla="*/ 49847 h 336550"/>
                <a:gd name="connsiteX87" fmla="*/ 154656 w 338138"/>
                <a:gd name="connsiteY87" fmla="*/ 48498 h 336550"/>
                <a:gd name="connsiteX88" fmla="*/ 153319 w 338138"/>
                <a:gd name="connsiteY88" fmla="*/ 45799 h 336550"/>
                <a:gd name="connsiteX89" fmla="*/ 149309 w 338138"/>
                <a:gd name="connsiteY89" fmla="*/ 48498 h 336550"/>
                <a:gd name="connsiteX90" fmla="*/ 149309 w 338138"/>
                <a:gd name="connsiteY90" fmla="*/ 44450 h 336550"/>
                <a:gd name="connsiteX91" fmla="*/ 121016 w 338138"/>
                <a:gd name="connsiteY91" fmla="*/ 38100 h 336550"/>
                <a:gd name="connsiteX92" fmla="*/ 118330 w 338138"/>
                <a:gd name="connsiteY92" fmla="*/ 41996 h 336550"/>
                <a:gd name="connsiteX93" fmla="*/ 118330 w 338138"/>
                <a:gd name="connsiteY93" fmla="*/ 44594 h 336550"/>
                <a:gd name="connsiteX94" fmla="*/ 118330 w 338138"/>
                <a:gd name="connsiteY94" fmla="*/ 47192 h 336550"/>
                <a:gd name="connsiteX95" fmla="*/ 114300 w 338138"/>
                <a:gd name="connsiteY95" fmla="*/ 47192 h 336550"/>
                <a:gd name="connsiteX96" fmla="*/ 131763 w 338138"/>
                <a:gd name="connsiteY96" fmla="*/ 45893 h 336550"/>
                <a:gd name="connsiteX97" fmla="*/ 131763 w 338138"/>
                <a:gd name="connsiteY97" fmla="*/ 44594 h 336550"/>
                <a:gd name="connsiteX98" fmla="*/ 127733 w 338138"/>
                <a:gd name="connsiteY98" fmla="*/ 41996 h 336550"/>
                <a:gd name="connsiteX99" fmla="*/ 125046 w 338138"/>
                <a:gd name="connsiteY99" fmla="*/ 43295 h 336550"/>
                <a:gd name="connsiteX100" fmla="*/ 122360 w 338138"/>
                <a:gd name="connsiteY100" fmla="*/ 40698 h 336550"/>
                <a:gd name="connsiteX101" fmla="*/ 121016 w 338138"/>
                <a:gd name="connsiteY101" fmla="*/ 38100 h 336550"/>
                <a:gd name="connsiteX102" fmla="*/ 144463 w 338138"/>
                <a:gd name="connsiteY102" fmla="*/ 34925 h 336550"/>
                <a:gd name="connsiteX103" fmla="*/ 141287 w 338138"/>
                <a:gd name="connsiteY103" fmla="*/ 36116 h 336550"/>
                <a:gd name="connsiteX104" fmla="*/ 139700 w 338138"/>
                <a:gd name="connsiteY104" fmla="*/ 39688 h 336550"/>
                <a:gd name="connsiteX105" fmla="*/ 144463 w 338138"/>
                <a:gd name="connsiteY105" fmla="*/ 37306 h 336550"/>
                <a:gd name="connsiteX106" fmla="*/ 144463 w 338138"/>
                <a:gd name="connsiteY106" fmla="*/ 34925 h 336550"/>
                <a:gd name="connsiteX107" fmla="*/ 89343 w 338138"/>
                <a:gd name="connsiteY107" fmla="*/ 34925 h 336550"/>
                <a:gd name="connsiteX108" fmla="*/ 64325 w 338138"/>
                <a:gd name="connsiteY108" fmla="*/ 53360 h 336550"/>
                <a:gd name="connsiteX109" fmla="*/ 68275 w 338138"/>
                <a:gd name="connsiteY109" fmla="*/ 53360 h 336550"/>
                <a:gd name="connsiteX110" fmla="*/ 43257 w 338138"/>
                <a:gd name="connsiteY110" fmla="*/ 77063 h 336550"/>
                <a:gd name="connsiteX111" fmla="*/ 14288 w 338138"/>
                <a:gd name="connsiteY111" fmla="*/ 161340 h 336550"/>
                <a:gd name="connsiteX112" fmla="*/ 51157 w 338138"/>
                <a:gd name="connsiteY112" fmla="*/ 207429 h 336550"/>
                <a:gd name="connsiteX113" fmla="*/ 59058 w 338138"/>
                <a:gd name="connsiteY113" fmla="*/ 248250 h 336550"/>
                <a:gd name="connsiteX114" fmla="*/ 60375 w 338138"/>
                <a:gd name="connsiteY114" fmla="*/ 256151 h 336550"/>
                <a:gd name="connsiteX115" fmla="*/ 88027 w 338138"/>
                <a:gd name="connsiteY115" fmla="*/ 274587 h 336550"/>
                <a:gd name="connsiteX116" fmla="*/ 114362 w 338138"/>
                <a:gd name="connsiteY116" fmla="*/ 314091 h 336550"/>
                <a:gd name="connsiteX117" fmla="*/ 138064 w 338138"/>
                <a:gd name="connsiteY117" fmla="*/ 320675 h 336550"/>
                <a:gd name="connsiteX118" fmla="*/ 138064 w 338138"/>
                <a:gd name="connsiteY118" fmla="*/ 316725 h 336550"/>
                <a:gd name="connsiteX119" fmla="*/ 132797 w 338138"/>
                <a:gd name="connsiteY119" fmla="*/ 315408 h 336550"/>
                <a:gd name="connsiteX120" fmla="*/ 142014 w 338138"/>
                <a:gd name="connsiteY120" fmla="*/ 315408 h 336550"/>
                <a:gd name="connsiteX121" fmla="*/ 140697 w 338138"/>
                <a:gd name="connsiteY121" fmla="*/ 311457 h 336550"/>
                <a:gd name="connsiteX122" fmla="*/ 151232 w 338138"/>
                <a:gd name="connsiteY122" fmla="*/ 307507 h 336550"/>
                <a:gd name="connsiteX123" fmla="*/ 153865 w 338138"/>
                <a:gd name="connsiteY123" fmla="*/ 308824 h 336550"/>
                <a:gd name="connsiteX124" fmla="*/ 156499 w 338138"/>
                <a:gd name="connsiteY124" fmla="*/ 306190 h 336550"/>
                <a:gd name="connsiteX125" fmla="*/ 155182 w 338138"/>
                <a:gd name="connsiteY125" fmla="*/ 294339 h 336550"/>
                <a:gd name="connsiteX126" fmla="*/ 172300 w 338138"/>
                <a:gd name="connsiteY126" fmla="*/ 275903 h 336550"/>
                <a:gd name="connsiteX127" fmla="*/ 184151 w 338138"/>
                <a:gd name="connsiteY127" fmla="*/ 254834 h 336550"/>
                <a:gd name="connsiteX128" fmla="*/ 184151 w 338138"/>
                <a:gd name="connsiteY128" fmla="*/ 252201 h 336550"/>
                <a:gd name="connsiteX129" fmla="*/ 142014 w 338138"/>
                <a:gd name="connsiteY129" fmla="*/ 236399 h 336550"/>
                <a:gd name="connsiteX130" fmla="*/ 130163 w 338138"/>
                <a:gd name="connsiteY130" fmla="*/ 241666 h 336550"/>
                <a:gd name="connsiteX131" fmla="*/ 126213 w 338138"/>
                <a:gd name="connsiteY131" fmla="*/ 237716 h 336550"/>
                <a:gd name="connsiteX132" fmla="*/ 130163 w 338138"/>
                <a:gd name="connsiteY132" fmla="*/ 233765 h 336550"/>
                <a:gd name="connsiteX133" fmla="*/ 116996 w 338138"/>
                <a:gd name="connsiteY133" fmla="*/ 220597 h 336550"/>
                <a:gd name="connsiteX134" fmla="*/ 105145 w 338138"/>
                <a:gd name="connsiteY134" fmla="*/ 211379 h 336550"/>
                <a:gd name="connsiteX135" fmla="*/ 102511 w 338138"/>
                <a:gd name="connsiteY135" fmla="*/ 208746 h 336550"/>
                <a:gd name="connsiteX136" fmla="*/ 81443 w 338138"/>
                <a:gd name="connsiteY136" fmla="*/ 198211 h 336550"/>
                <a:gd name="connsiteX137" fmla="*/ 77493 w 338138"/>
                <a:gd name="connsiteY137" fmla="*/ 198211 h 336550"/>
                <a:gd name="connsiteX138" fmla="*/ 66958 w 338138"/>
                <a:gd name="connsiteY138" fmla="*/ 191627 h 336550"/>
                <a:gd name="connsiteX139" fmla="*/ 45890 w 338138"/>
                <a:gd name="connsiteY139" fmla="*/ 187676 h 336550"/>
                <a:gd name="connsiteX140" fmla="*/ 35356 w 338138"/>
                <a:gd name="connsiteY140" fmla="*/ 177142 h 336550"/>
                <a:gd name="connsiteX141" fmla="*/ 34039 w 338138"/>
                <a:gd name="connsiteY141" fmla="*/ 174508 h 336550"/>
                <a:gd name="connsiteX142" fmla="*/ 35356 w 338138"/>
                <a:gd name="connsiteY142" fmla="*/ 165290 h 336550"/>
                <a:gd name="connsiteX143" fmla="*/ 39306 w 338138"/>
                <a:gd name="connsiteY143" fmla="*/ 158706 h 336550"/>
                <a:gd name="connsiteX144" fmla="*/ 30089 w 338138"/>
                <a:gd name="connsiteY144" fmla="*/ 163974 h 336550"/>
                <a:gd name="connsiteX145" fmla="*/ 26139 w 338138"/>
                <a:gd name="connsiteY145" fmla="*/ 161340 h 336550"/>
                <a:gd name="connsiteX146" fmla="*/ 24822 w 338138"/>
                <a:gd name="connsiteY146" fmla="*/ 144221 h 336550"/>
                <a:gd name="connsiteX147" fmla="*/ 32722 w 338138"/>
                <a:gd name="connsiteY147" fmla="*/ 132370 h 336550"/>
                <a:gd name="connsiteX148" fmla="*/ 48524 w 338138"/>
                <a:gd name="connsiteY148" fmla="*/ 137637 h 336550"/>
                <a:gd name="connsiteX149" fmla="*/ 53791 w 338138"/>
                <a:gd name="connsiteY149" fmla="*/ 133687 h 336550"/>
                <a:gd name="connsiteX150" fmla="*/ 55108 w 338138"/>
                <a:gd name="connsiteY150" fmla="*/ 138954 h 336550"/>
                <a:gd name="connsiteX151" fmla="*/ 60375 w 338138"/>
                <a:gd name="connsiteY151" fmla="*/ 137637 h 336550"/>
                <a:gd name="connsiteX152" fmla="*/ 60375 w 338138"/>
                <a:gd name="connsiteY152" fmla="*/ 157390 h 336550"/>
                <a:gd name="connsiteX153" fmla="*/ 68275 w 338138"/>
                <a:gd name="connsiteY153" fmla="*/ 152122 h 336550"/>
                <a:gd name="connsiteX154" fmla="*/ 65642 w 338138"/>
                <a:gd name="connsiteY154" fmla="*/ 146855 h 336550"/>
                <a:gd name="connsiteX155" fmla="*/ 70909 w 338138"/>
                <a:gd name="connsiteY155" fmla="*/ 136320 h 336550"/>
                <a:gd name="connsiteX156" fmla="*/ 69592 w 338138"/>
                <a:gd name="connsiteY156" fmla="*/ 140271 h 336550"/>
                <a:gd name="connsiteX157" fmla="*/ 80126 w 338138"/>
                <a:gd name="connsiteY157" fmla="*/ 135004 h 336550"/>
                <a:gd name="connsiteX158" fmla="*/ 86710 w 338138"/>
                <a:gd name="connsiteY158" fmla="*/ 136320 h 336550"/>
                <a:gd name="connsiteX159" fmla="*/ 97244 w 338138"/>
                <a:gd name="connsiteY159" fmla="*/ 124469 h 336550"/>
                <a:gd name="connsiteX160" fmla="*/ 140697 w 338138"/>
                <a:gd name="connsiteY160" fmla="*/ 111301 h 336550"/>
                <a:gd name="connsiteX161" fmla="*/ 135430 w 338138"/>
                <a:gd name="connsiteY161" fmla="*/ 108667 h 336550"/>
                <a:gd name="connsiteX162" fmla="*/ 139381 w 338138"/>
                <a:gd name="connsiteY162" fmla="*/ 103399 h 336550"/>
                <a:gd name="connsiteX163" fmla="*/ 124896 w 338138"/>
                <a:gd name="connsiteY163" fmla="*/ 106033 h 336550"/>
                <a:gd name="connsiteX164" fmla="*/ 149915 w 338138"/>
                <a:gd name="connsiteY164" fmla="*/ 100766 h 336550"/>
                <a:gd name="connsiteX165" fmla="*/ 164399 w 338138"/>
                <a:gd name="connsiteY165" fmla="*/ 91548 h 336550"/>
                <a:gd name="connsiteX166" fmla="*/ 156499 w 338138"/>
                <a:gd name="connsiteY166" fmla="*/ 94182 h 336550"/>
                <a:gd name="connsiteX167" fmla="*/ 157815 w 338138"/>
                <a:gd name="connsiteY167" fmla="*/ 88914 h 336550"/>
                <a:gd name="connsiteX168" fmla="*/ 155182 w 338138"/>
                <a:gd name="connsiteY168" fmla="*/ 83647 h 336550"/>
                <a:gd name="connsiteX169" fmla="*/ 157815 w 338138"/>
                <a:gd name="connsiteY169" fmla="*/ 79697 h 336550"/>
                <a:gd name="connsiteX170" fmla="*/ 147281 w 338138"/>
                <a:gd name="connsiteY170" fmla="*/ 78380 h 336550"/>
                <a:gd name="connsiteX171" fmla="*/ 139381 w 338138"/>
                <a:gd name="connsiteY171" fmla="*/ 69162 h 336550"/>
                <a:gd name="connsiteX172" fmla="*/ 139381 w 338138"/>
                <a:gd name="connsiteY172" fmla="*/ 74429 h 336550"/>
                <a:gd name="connsiteX173" fmla="*/ 134114 w 338138"/>
                <a:gd name="connsiteY173" fmla="*/ 74429 h 336550"/>
                <a:gd name="connsiteX174" fmla="*/ 113045 w 338138"/>
                <a:gd name="connsiteY174" fmla="*/ 94182 h 336550"/>
                <a:gd name="connsiteX175" fmla="*/ 106461 w 338138"/>
                <a:gd name="connsiteY175" fmla="*/ 74429 h 336550"/>
                <a:gd name="connsiteX176" fmla="*/ 114362 w 338138"/>
                <a:gd name="connsiteY176" fmla="*/ 71796 h 336550"/>
                <a:gd name="connsiteX177" fmla="*/ 119629 w 338138"/>
                <a:gd name="connsiteY177" fmla="*/ 69162 h 336550"/>
                <a:gd name="connsiteX178" fmla="*/ 142014 w 338138"/>
                <a:gd name="connsiteY178" fmla="*/ 61261 h 336550"/>
                <a:gd name="connsiteX179" fmla="*/ 145965 w 338138"/>
                <a:gd name="connsiteY179" fmla="*/ 57311 h 336550"/>
                <a:gd name="connsiteX180" fmla="*/ 145965 w 338138"/>
                <a:gd name="connsiteY180" fmla="*/ 53360 h 336550"/>
                <a:gd name="connsiteX181" fmla="*/ 139381 w 338138"/>
                <a:gd name="connsiteY181" fmla="*/ 55994 h 336550"/>
                <a:gd name="connsiteX182" fmla="*/ 138064 w 338138"/>
                <a:gd name="connsiteY182" fmla="*/ 44142 h 336550"/>
                <a:gd name="connsiteX183" fmla="*/ 123579 w 338138"/>
                <a:gd name="connsiteY183" fmla="*/ 55994 h 336550"/>
                <a:gd name="connsiteX184" fmla="*/ 123579 w 338138"/>
                <a:gd name="connsiteY184" fmla="*/ 54677 h 336550"/>
                <a:gd name="connsiteX185" fmla="*/ 116996 w 338138"/>
                <a:gd name="connsiteY185" fmla="*/ 53360 h 336550"/>
                <a:gd name="connsiteX186" fmla="*/ 111729 w 338138"/>
                <a:gd name="connsiteY186" fmla="*/ 54677 h 336550"/>
                <a:gd name="connsiteX187" fmla="*/ 113045 w 338138"/>
                <a:gd name="connsiteY187" fmla="*/ 53360 h 336550"/>
                <a:gd name="connsiteX188" fmla="*/ 109095 w 338138"/>
                <a:gd name="connsiteY188" fmla="*/ 53360 h 336550"/>
                <a:gd name="connsiteX189" fmla="*/ 109095 w 338138"/>
                <a:gd name="connsiteY189" fmla="*/ 49410 h 336550"/>
                <a:gd name="connsiteX190" fmla="*/ 93294 w 338138"/>
                <a:gd name="connsiteY190" fmla="*/ 54677 h 336550"/>
                <a:gd name="connsiteX191" fmla="*/ 107778 w 338138"/>
                <a:gd name="connsiteY191" fmla="*/ 49410 h 336550"/>
                <a:gd name="connsiteX192" fmla="*/ 103828 w 338138"/>
                <a:gd name="connsiteY192" fmla="*/ 48093 h 336550"/>
                <a:gd name="connsiteX193" fmla="*/ 105145 w 338138"/>
                <a:gd name="connsiteY193" fmla="*/ 45459 h 336550"/>
                <a:gd name="connsiteX194" fmla="*/ 101194 w 338138"/>
                <a:gd name="connsiteY194" fmla="*/ 44142 h 336550"/>
                <a:gd name="connsiteX195" fmla="*/ 93294 w 338138"/>
                <a:gd name="connsiteY195" fmla="*/ 44142 h 336550"/>
                <a:gd name="connsiteX196" fmla="*/ 97244 w 338138"/>
                <a:gd name="connsiteY196" fmla="*/ 38875 h 336550"/>
                <a:gd name="connsiteX197" fmla="*/ 88027 w 338138"/>
                <a:gd name="connsiteY197" fmla="*/ 40192 h 336550"/>
                <a:gd name="connsiteX198" fmla="*/ 89343 w 338138"/>
                <a:gd name="connsiteY198" fmla="*/ 37558 h 336550"/>
                <a:gd name="connsiteX199" fmla="*/ 88027 w 338138"/>
                <a:gd name="connsiteY199" fmla="*/ 36242 h 336550"/>
                <a:gd name="connsiteX200" fmla="*/ 89343 w 338138"/>
                <a:gd name="connsiteY200" fmla="*/ 34925 h 336550"/>
                <a:gd name="connsiteX201" fmla="*/ 131057 w 338138"/>
                <a:gd name="connsiteY201" fmla="*/ 33338 h 336550"/>
                <a:gd name="connsiteX202" fmla="*/ 125413 w 338138"/>
                <a:gd name="connsiteY202" fmla="*/ 35984 h 336550"/>
                <a:gd name="connsiteX203" fmla="*/ 131057 w 338138"/>
                <a:gd name="connsiteY203" fmla="*/ 37307 h 336550"/>
                <a:gd name="connsiteX204" fmla="*/ 128235 w 338138"/>
                <a:gd name="connsiteY204" fmla="*/ 38630 h 336550"/>
                <a:gd name="connsiteX205" fmla="*/ 132468 w 338138"/>
                <a:gd name="connsiteY205" fmla="*/ 41276 h 336550"/>
                <a:gd name="connsiteX206" fmla="*/ 135291 w 338138"/>
                <a:gd name="connsiteY206" fmla="*/ 41276 h 336550"/>
                <a:gd name="connsiteX207" fmla="*/ 138113 w 338138"/>
                <a:gd name="connsiteY207" fmla="*/ 38630 h 336550"/>
                <a:gd name="connsiteX208" fmla="*/ 133879 w 338138"/>
                <a:gd name="connsiteY208" fmla="*/ 39953 h 336550"/>
                <a:gd name="connsiteX209" fmla="*/ 133879 w 338138"/>
                <a:gd name="connsiteY209" fmla="*/ 37307 h 336550"/>
                <a:gd name="connsiteX210" fmla="*/ 135291 w 338138"/>
                <a:gd name="connsiteY210" fmla="*/ 34661 h 336550"/>
                <a:gd name="connsiteX211" fmla="*/ 131057 w 338138"/>
                <a:gd name="connsiteY211" fmla="*/ 34661 h 336550"/>
                <a:gd name="connsiteX212" fmla="*/ 131057 w 338138"/>
                <a:gd name="connsiteY212" fmla="*/ 33338 h 336550"/>
                <a:gd name="connsiteX213" fmla="*/ 242094 w 338138"/>
                <a:gd name="connsiteY213" fmla="*/ 31750 h 336550"/>
                <a:gd name="connsiteX214" fmla="*/ 238125 w 338138"/>
                <a:gd name="connsiteY214" fmla="*/ 34387 h 336550"/>
                <a:gd name="connsiteX215" fmla="*/ 250032 w 338138"/>
                <a:gd name="connsiteY215" fmla="*/ 48895 h 336550"/>
                <a:gd name="connsiteX216" fmla="*/ 256646 w 338138"/>
                <a:gd name="connsiteY216" fmla="*/ 59446 h 336550"/>
                <a:gd name="connsiteX217" fmla="*/ 257969 w 338138"/>
                <a:gd name="connsiteY217" fmla="*/ 58127 h 336550"/>
                <a:gd name="connsiteX218" fmla="*/ 255323 w 338138"/>
                <a:gd name="connsiteY218" fmla="*/ 52851 h 336550"/>
                <a:gd name="connsiteX219" fmla="*/ 259292 w 338138"/>
                <a:gd name="connsiteY219" fmla="*/ 56808 h 336550"/>
                <a:gd name="connsiteX220" fmla="*/ 260615 w 338138"/>
                <a:gd name="connsiteY220" fmla="*/ 58127 h 336550"/>
                <a:gd name="connsiteX221" fmla="*/ 261938 w 338138"/>
                <a:gd name="connsiteY221" fmla="*/ 58127 h 336550"/>
                <a:gd name="connsiteX222" fmla="*/ 254000 w 338138"/>
                <a:gd name="connsiteY222" fmla="*/ 42301 h 336550"/>
                <a:gd name="connsiteX223" fmla="*/ 256646 w 338138"/>
                <a:gd name="connsiteY223" fmla="*/ 42301 h 336550"/>
                <a:gd name="connsiteX224" fmla="*/ 261938 w 338138"/>
                <a:gd name="connsiteY224" fmla="*/ 48895 h 336550"/>
                <a:gd name="connsiteX225" fmla="*/ 264584 w 338138"/>
                <a:gd name="connsiteY225" fmla="*/ 48895 h 336550"/>
                <a:gd name="connsiteX226" fmla="*/ 266420 w 338138"/>
                <a:gd name="connsiteY226" fmla="*/ 47979 h 336550"/>
                <a:gd name="connsiteX227" fmla="*/ 267977 w 338138"/>
                <a:gd name="connsiteY227" fmla="*/ 49120 h 336550"/>
                <a:gd name="connsiteX228" fmla="*/ 274175 w 338138"/>
                <a:gd name="connsiteY228" fmla="*/ 61919 h 336550"/>
                <a:gd name="connsiteX229" fmla="*/ 275167 w 338138"/>
                <a:gd name="connsiteY229" fmla="*/ 67359 h 336550"/>
                <a:gd name="connsiteX230" fmla="*/ 271198 w 338138"/>
                <a:gd name="connsiteY230" fmla="*/ 64721 h 336550"/>
                <a:gd name="connsiteX231" fmla="*/ 269875 w 338138"/>
                <a:gd name="connsiteY231" fmla="*/ 68677 h 336550"/>
                <a:gd name="connsiteX232" fmla="*/ 263261 w 338138"/>
                <a:gd name="connsiteY232" fmla="*/ 62083 h 336550"/>
                <a:gd name="connsiteX233" fmla="*/ 267230 w 338138"/>
                <a:gd name="connsiteY233" fmla="*/ 68677 h 336550"/>
                <a:gd name="connsiteX234" fmla="*/ 265907 w 338138"/>
                <a:gd name="connsiteY234" fmla="*/ 71315 h 336550"/>
                <a:gd name="connsiteX235" fmla="*/ 265907 w 338138"/>
                <a:gd name="connsiteY235" fmla="*/ 76591 h 336550"/>
                <a:gd name="connsiteX236" fmla="*/ 256646 w 338138"/>
                <a:gd name="connsiteY236" fmla="*/ 72634 h 336550"/>
                <a:gd name="connsiteX237" fmla="*/ 255323 w 338138"/>
                <a:gd name="connsiteY237" fmla="*/ 71315 h 336550"/>
                <a:gd name="connsiteX238" fmla="*/ 254000 w 338138"/>
                <a:gd name="connsiteY238" fmla="*/ 69996 h 336550"/>
                <a:gd name="connsiteX239" fmla="*/ 252677 w 338138"/>
                <a:gd name="connsiteY239" fmla="*/ 68677 h 336550"/>
                <a:gd name="connsiteX240" fmla="*/ 252677 w 338138"/>
                <a:gd name="connsiteY240" fmla="*/ 67359 h 336550"/>
                <a:gd name="connsiteX241" fmla="*/ 251355 w 338138"/>
                <a:gd name="connsiteY241" fmla="*/ 67359 h 336550"/>
                <a:gd name="connsiteX242" fmla="*/ 251355 w 338138"/>
                <a:gd name="connsiteY242" fmla="*/ 66040 h 336550"/>
                <a:gd name="connsiteX243" fmla="*/ 248709 w 338138"/>
                <a:gd name="connsiteY243" fmla="*/ 68677 h 336550"/>
                <a:gd name="connsiteX244" fmla="*/ 256646 w 338138"/>
                <a:gd name="connsiteY244" fmla="*/ 76591 h 336550"/>
                <a:gd name="connsiteX245" fmla="*/ 256646 w 338138"/>
                <a:gd name="connsiteY245" fmla="*/ 81866 h 336550"/>
                <a:gd name="connsiteX246" fmla="*/ 259292 w 338138"/>
                <a:gd name="connsiteY246" fmla="*/ 84504 h 336550"/>
                <a:gd name="connsiteX247" fmla="*/ 259292 w 338138"/>
                <a:gd name="connsiteY247" fmla="*/ 85822 h 336550"/>
                <a:gd name="connsiteX248" fmla="*/ 268553 w 338138"/>
                <a:gd name="connsiteY248" fmla="*/ 96373 h 336550"/>
                <a:gd name="connsiteX249" fmla="*/ 255323 w 338138"/>
                <a:gd name="connsiteY249" fmla="*/ 99011 h 336550"/>
                <a:gd name="connsiteX250" fmla="*/ 261938 w 338138"/>
                <a:gd name="connsiteY250" fmla="*/ 112200 h 336550"/>
                <a:gd name="connsiteX251" fmla="*/ 260615 w 338138"/>
                <a:gd name="connsiteY251" fmla="*/ 112200 h 336550"/>
                <a:gd name="connsiteX252" fmla="*/ 260615 w 338138"/>
                <a:gd name="connsiteY252" fmla="*/ 113519 h 336550"/>
                <a:gd name="connsiteX253" fmla="*/ 261938 w 338138"/>
                <a:gd name="connsiteY253" fmla="*/ 114838 h 336550"/>
                <a:gd name="connsiteX254" fmla="*/ 261938 w 338138"/>
                <a:gd name="connsiteY254" fmla="*/ 116156 h 336550"/>
                <a:gd name="connsiteX255" fmla="*/ 261938 w 338138"/>
                <a:gd name="connsiteY255" fmla="*/ 117475 h 336550"/>
                <a:gd name="connsiteX256" fmla="*/ 279136 w 338138"/>
                <a:gd name="connsiteY256" fmla="*/ 110881 h 336550"/>
                <a:gd name="connsiteX257" fmla="*/ 275167 w 338138"/>
                <a:gd name="connsiteY257" fmla="*/ 104286 h 336550"/>
                <a:gd name="connsiteX258" fmla="*/ 280459 w 338138"/>
                <a:gd name="connsiteY258" fmla="*/ 91098 h 336550"/>
                <a:gd name="connsiteX259" fmla="*/ 284428 w 338138"/>
                <a:gd name="connsiteY259" fmla="*/ 89779 h 336550"/>
                <a:gd name="connsiteX260" fmla="*/ 292034 w 338138"/>
                <a:gd name="connsiteY260" fmla="*/ 97033 h 336550"/>
                <a:gd name="connsiteX261" fmla="*/ 296839 w 338138"/>
                <a:gd name="connsiteY261" fmla="*/ 96469 h 336550"/>
                <a:gd name="connsiteX262" fmla="*/ 300303 w 338138"/>
                <a:gd name="connsiteY262" fmla="*/ 101649 h 336550"/>
                <a:gd name="connsiteX263" fmla="*/ 297657 w 338138"/>
                <a:gd name="connsiteY263" fmla="*/ 96373 h 336550"/>
                <a:gd name="connsiteX264" fmla="*/ 296839 w 338138"/>
                <a:gd name="connsiteY264" fmla="*/ 96469 h 336550"/>
                <a:gd name="connsiteX265" fmla="*/ 292365 w 338138"/>
                <a:gd name="connsiteY265" fmla="*/ 89779 h 336550"/>
                <a:gd name="connsiteX266" fmla="*/ 292365 w 338138"/>
                <a:gd name="connsiteY266" fmla="*/ 91098 h 336550"/>
                <a:gd name="connsiteX267" fmla="*/ 288396 w 338138"/>
                <a:gd name="connsiteY267" fmla="*/ 88460 h 336550"/>
                <a:gd name="connsiteX268" fmla="*/ 289719 w 338138"/>
                <a:gd name="connsiteY268" fmla="*/ 87141 h 336550"/>
                <a:gd name="connsiteX269" fmla="*/ 308240 w 338138"/>
                <a:gd name="connsiteY269" fmla="*/ 100330 h 336550"/>
                <a:gd name="connsiteX270" fmla="*/ 308240 w 338138"/>
                <a:gd name="connsiteY270" fmla="*/ 97692 h 336550"/>
                <a:gd name="connsiteX271" fmla="*/ 308240 w 338138"/>
                <a:gd name="connsiteY271" fmla="*/ 96373 h 336550"/>
                <a:gd name="connsiteX272" fmla="*/ 302949 w 338138"/>
                <a:gd name="connsiteY272" fmla="*/ 88460 h 336550"/>
                <a:gd name="connsiteX273" fmla="*/ 278474 w 338138"/>
                <a:gd name="connsiteY273" fmla="*/ 56808 h 336550"/>
                <a:gd name="connsiteX274" fmla="*/ 267977 w 338138"/>
                <a:gd name="connsiteY274" fmla="*/ 49120 h 336550"/>
                <a:gd name="connsiteX275" fmla="*/ 267230 w 338138"/>
                <a:gd name="connsiteY275" fmla="*/ 47576 h 336550"/>
                <a:gd name="connsiteX276" fmla="*/ 266420 w 338138"/>
                <a:gd name="connsiteY276" fmla="*/ 47979 h 336550"/>
                <a:gd name="connsiteX277" fmla="*/ 246062 w 338138"/>
                <a:gd name="connsiteY277" fmla="*/ 33069 h 336550"/>
                <a:gd name="connsiteX278" fmla="*/ 242094 w 338138"/>
                <a:gd name="connsiteY278" fmla="*/ 31750 h 336550"/>
                <a:gd name="connsiteX279" fmla="*/ 173336 w 338138"/>
                <a:gd name="connsiteY279" fmla="*/ 26988 h 336550"/>
                <a:gd name="connsiteX280" fmla="*/ 172046 w 338138"/>
                <a:gd name="connsiteY280" fmla="*/ 28287 h 336550"/>
                <a:gd name="connsiteX281" fmla="*/ 166887 w 338138"/>
                <a:gd name="connsiteY281" fmla="*/ 28287 h 336550"/>
                <a:gd name="connsiteX282" fmla="*/ 163017 w 338138"/>
                <a:gd name="connsiteY282" fmla="*/ 28287 h 336550"/>
                <a:gd name="connsiteX283" fmla="*/ 165597 w 338138"/>
                <a:gd name="connsiteY283" fmla="*/ 33482 h 336550"/>
                <a:gd name="connsiteX284" fmla="*/ 153988 w 338138"/>
                <a:gd name="connsiteY284" fmla="*/ 39977 h 336550"/>
                <a:gd name="connsiteX285" fmla="*/ 156568 w 338138"/>
                <a:gd name="connsiteY285" fmla="*/ 41276 h 336550"/>
                <a:gd name="connsiteX286" fmla="*/ 164307 w 338138"/>
                <a:gd name="connsiteY286" fmla="*/ 37379 h 336550"/>
                <a:gd name="connsiteX287" fmla="*/ 166887 w 338138"/>
                <a:gd name="connsiteY287" fmla="*/ 38678 h 336550"/>
                <a:gd name="connsiteX288" fmla="*/ 169466 w 338138"/>
                <a:gd name="connsiteY288" fmla="*/ 34781 h 336550"/>
                <a:gd name="connsiteX289" fmla="*/ 174626 w 338138"/>
                <a:gd name="connsiteY289" fmla="*/ 29586 h 336550"/>
                <a:gd name="connsiteX290" fmla="*/ 173336 w 338138"/>
                <a:gd name="connsiteY290" fmla="*/ 26988 h 336550"/>
                <a:gd name="connsiteX291" fmla="*/ 147638 w 338138"/>
                <a:gd name="connsiteY291" fmla="*/ 26988 h 336550"/>
                <a:gd name="connsiteX292" fmla="*/ 139700 w 338138"/>
                <a:gd name="connsiteY292" fmla="*/ 31751 h 336550"/>
                <a:gd name="connsiteX293" fmla="*/ 144992 w 338138"/>
                <a:gd name="connsiteY293" fmla="*/ 30163 h 336550"/>
                <a:gd name="connsiteX294" fmla="*/ 144992 w 338138"/>
                <a:gd name="connsiteY294" fmla="*/ 31751 h 336550"/>
                <a:gd name="connsiteX295" fmla="*/ 146315 w 338138"/>
                <a:gd name="connsiteY295" fmla="*/ 30163 h 336550"/>
                <a:gd name="connsiteX296" fmla="*/ 147638 w 338138"/>
                <a:gd name="connsiteY296" fmla="*/ 26988 h 336550"/>
                <a:gd name="connsiteX297" fmla="*/ 195455 w 338138"/>
                <a:gd name="connsiteY297" fmla="*/ 23813 h 336550"/>
                <a:gd name="connsiteX298" fmla="*/ 194108 w 338138"/>
                <a:gd name="connsiteY298" fmla="*/ 25136 h 336550"/>
                <a:gd name="connsiteX299" fmla="*/ 192761 w 338138"/>
                <a:gd name="connsiteY299" fmla="*/ 25136 h 336550"/>
                <a:gd name="connsiteX300" fmla="*/ 191414 w 338138"/>
                <a:gd name="connsiteY300" fmla="*/ 25136 h 336550"/>
                <a:gd name="connsiteX301" fmla="*/ 190067 w 338138"/>
                <a:gd name="connsiteY301" fmla="*/ 29104 h 336550"/>
                <a:gd name="connsiteX302" fmla="*/ 187373 w 338138"/>
                <a:gd name="connsiteY302" fmla="*/ 27782 h 336550"/>
                <a:gd name="connsiteX303" fmla="*/ 184679 w 338138"/>
                <a:gd name="connsiteY303" fmla="*/ 27782 h 336550"/>
                <a:gd name="connsiteX304" fmla="*/ 179292 w 338138"/>
                <a:gd name="connsiteY304" fmla="*/ 26459 h 336550"/>
                <a:gd name="connsiteX305" fmla="*/ 179292 w 338138"/>
                <a:gd name="connsiteY305" fmla="*/ 29104 h 336550"/>
                <a:gd name="connsiteX306" fmla="*/ 176598 w 338138"/>
                <a:gd name="connsiteY306" fmla="*/ 27782 h 336550"/>
                <a:gd name="connsiteX307" fmla="*/ 169863 w 338138"/>
                <a:gd name="connsiteY307" fmla="*/ 37042 h 336550"/>
                <a:gd name="connsiteX308" fmla="*/ 173904 w 338138"/>
                <a:gd name="connsiteY308" fmla="*/ 38365 h 336550"/>
                <a:gd name="connsiteX309" fmla="*/ 179292 w 338138"/>
                <a:gd name="connsiteY309" fmla="*/ 44979 h 336550"/>
                <a:gd name="connsiteX310" fmla="*/ 179292 w 338138"/>
                <a:gd name="connsiteY310" fmla="*/ 48948 h 336550"/>
                <a:gd name="connsiteX311" fmla="*/ 181985 w 338138"/>
                <a:gd name="connsiteY311" fmla="*/ 52917 h 336550"/>
                <a:gd name="connsiteX312" fmla="*/ 179292 w 338138"/>
                <a:gd name="connsiteY312" fmla="*/ 59532 h 336550"/>
                <a:gd name="connsiteX313" fmla="*/ 177945 w 338138"/>
                <a:gd name="connsiteY313" fmla="*/ 60854 h 336550"/>
                <a:gd name="connsiteX314" fmla="*/ 180639 w 338138"/>
                <a:gd name="connsiteY314" fmla="*/ 68792 h 336550"/>
                <a:gd name="connsiteX315" fmla="*/ 187373 w 338138"/>
                <a:gd name="connsiteY315" fmla="*/ 71438 h 336550"/>
                <a:gd name="connsiteX316" fmla="*/ 188720 w 338138"/>
                <a:gd name="connsiteY316" fmla="*/ 67469 h 336550"/>
                <a:gd name="connsiteX317" fmla="*/ 214313 w 338138"/>
                <a:gd name="connsiteY317" fmla="*/ 50271 h 336550"/>
                <a:gd name="connsiteX318" fmla="*/ 208925 w 338138"/>
                <a:gd name="connsiteY318" fmla="*/ 47625 h 336550"/>
                <a:gd name="connsiteX319" fmla="*/ 214313 w 338138"/>
                <a:gd name="connsiteY319" fmla="*/ 46302 h 336550"/>
                <a:gd name="connsiteX320" fmla="*/ 210272 w 338138"/>
                <a:gd name="connsiteY320" fmla="*/ 41011 h 336550"/>
                <a:gd name="connsiteX321" fmla="*/ 214313 w 338138"/>
                <a:gd name="connsiteY321" fmla="*/ 42334 h 336550"/>
                <a:gd name="connsiteX322" fmla="*/ 212966 w 338138"/>
                <a:gd name="connsiteY322" fmla="*/ 38365 h 336550"/>
                <a:gd name="connsiteX323" fmla="*/ 204884 w 338138"/>
                <a:gd name="connsiteY323" fmla="*/ 26459 h 336550"/>
                <a:gd name="connsiteX324" fmla="*/ 199496 w 338138"/>
                <a:gd name="connsiteY324" fmla="*/ 27782 h 336550"/>
                <a:gd name="connsiteX325" fmla="*/ 198149 w 338138"/>
                <a:gd name="connsiteY325" fmla="*/ 26459 h 336550"/>
                <a:gd name="connsiteX326" fmla="*/ 200843 w 338138"/>
                <a:gd name="connsiteY326" fmla="*/ 25136 h 336550"/>
                <a:gd name="connsiteX327" fmla="*/ 196802 w 338138"/>
                <a:gd name="connsiteY327" fmla="*/ 23813 h 336550"/>
                <a:gd name="connsiteX328" fmla="*/ 195455 w 338138"/>
                <a:gd name="connsiteY328" fmla="*/ 23813 h 336550"/>
                <a:gd name="connsiteX329" fmla="*/ 169069 w 338138"/>
                <a:gd name="connsiteY329" fmla="*/ 0 h 336550"/>
                <a:gd name="connsiteX330" fmla="*/ 338138 w 338138"/>
                <a:gd name="connsiteY330" fmla="*/ 168275 h 336550"/>
                <a:gd name="connsiteX331" fmla="*/ 169069 w 338138"/>
                <a:gd name="connsiteY331" fmla="*/ 336550 h 336550"/>
                <a:gd name="connsiteX332" fmla="*/ 0 w 338138"/>
                <a:gd name="connsiteY332" fmla="*/ 168275 h 336550"/>
                <a:gd name="connsiteX333" fmla="*/ 169069 w 338138"/>
                <a:gd name="connsiteY333" fmla="*/ 0 h 33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</a:cxnLst>
              <a:rect l="l" t="t" r="r" b="b"/>
              <a:pathLst>
                <a:path w="338138" h="336550">
                  <a:moveTo>
                    <a:pt x="75248" y="171450"/>
                  </a:moveTo>
                  <a:cubicBezTo>
                    <a:pt x="72708" y="172641"/>
                    <a:pt x="71438" y="172641"/>
                    <a:pt x="72708" y="177403"/>
                  </a:cubicBezTo>
                  <a:cubicBezTo>
                    <a:pt x="76518" y="176213"/>
                    <a:pt x="76518" y="176213"/>
                    <a:pt x="80328" y="180975"/>
                  </a:cubicBezTo>
                  <a:cubicBezTo>
                    <a:pt x="84138" y="178594"/>
                    <a:pt x="84138" y="178594"/>
                    <a:pt x="84138" y="178594"/>
                  </a:cubicBezTo>
                  <a:lnTo>
                    <a:pt x="81598" y="173831"/>
                  </a:lnTo>
                  <a:cubicBezTo>
                    <a:pt x="76518" y="171450"/>
                    <a:pt x="76518" y="171450"/>
                    <a:pt x="76518" y="171450"/>
                  </a:cubicBezTo>
                  <a:cubicBezTo>
                    <a:pt x="75248" y="171450"/>
                    <a:pt x="75248" y="171450"/>
                    <a:pt x="75248" y="171450"/>
                  </a:cubicBezTo>
                  <a:close/>
                  <a:moveTo>
                    <a:pt x="46038" y="158750"/>
                  </a:moveTo>
                  <a:cubicBezTo>
                    <a:pt x="47427" y="160161"/>
                    <a:pt x="48816" y="162984"/>
                    <a:pt x="55761" y="164395"/>
                  </a:cubicBezTo>
                  <a:cubicBezTo>
                    <a:pt x="57150" y="164395"/>
                    <a:pt x="57150" y="164395"/>
                    <a:pt x="57150" y="164395"/>
                  </a:cubicBezTo>
                  <a:cubicBezTo>
                    <a:pt x="59928" y="170039"/>
                    <a:pt x="59928" y="170039"/>
                    <a:pt x="66874" y="171450"/>
                  </a:cubicBezTo>
                  <a:cubicBezTo>
                    <a:pt x="68263" y="168628"/>
                    <a:pt x="68263" y="168628"/>
                    <a:pt x="68263" y="168628"/>
                  </a:cubicBezTo>
                  <a:cubicBezTo>
                    <a:pt x="68263" y="168628"/>
                    <a:pt x="66874" y="168628"/>
                    <a:pt x="65485" y="165806"/>
                  </a:cubicBezTo>
                  <a:cubicBezTo>
                    <a:pt x="64096" y="163689"/>
                    <a:pt x="63401" y="162631"/>
                    <a:pt x="62359" y="162454"/>
                  </a:cubicBezTo>
                  <a:cubicBezTo>
                    <a:pt x="61318" y="162278"/>
                    <a:pt x="59929" y="162984"/>
                    <a:pt x="57150" y="164395"/>
                  </a:cubicBezTo>
                  <a:cubicBezTo>
                    <a:pt x="57150" y="162984"/>
                    <a:pt x="57150" y="158750"/>
                    <a:pt x="52983" y="158750"/>
                  </a:cubicBezTo>
                  <a:cubicBezTo>
                    <a:pt x="50205" y="158750"/>
                    <a:pt x="48816" y="158750"/>
                    <a:pt x="46038" y="158750"/>
                  </a:cubicBezTo>
                  <a:close/>
                  <a:moveTo>
                    <a:pt x="296334" y="109538"/>
                  </a:moveTo>
                  <a:cubicBezTo>
                    <a:pt x="292365" y="110852"/>
                    <a:pt x="284428" y="116107"/>
                    <a:pt x="272522" y="118735"/>
                  </a:cubicBezTo>
                  <a:cubicBezTo>
                    <a:pt x="272522" y="120049"/>
                    <a:pt x="272522" y="120049"/>
                    <a:pt x="272522" y="120049"/>
                  </a:cubicBezTo>
                  <a:cubicBezTo>
                    <a:pt x="272522" y="120049"/>
                    <a:pt x="272522" y="121362"/>
                    <a:pt x="272522" y="121362"/>
                  </a:cubicBezTo>
                  <a:cubicBezTo>
                    <a:pt x="271199" y="122676"/>
                    <a:pt x="271199" y="122676"/>
                    <a:pt x="271199" y="122676"/>
                  </a:cubicBezTo>
                  <a:cubicBezTo>
                    <a:pt x="269876" y="122676"/>
                    <a:pt x="269876" y="122676"/>
                    <a:pt x="269876" y="122676"/>
                  </a:cubicBezTo>
                  <a:cubicBezTo>
                    <a:pt x="268553" y="122676"/>
                    <a:pt x="268553" y="122676"/>
                    <a:pt x="268553" y="122676"/>
                  </a:cubicBezTo>
                  <a:cubicBezTo>
                    <a:pt x="264584" y="134500"/>
                    <a:pt x="259292" y="146324"/>
                    <a:pt x="246063" y="164718"/>
                  </a:cubicBezTo>
                  <a:cubicBezTo>
                    <a:pt x="250032" y="168659"/>
                    <a:pt x="250032" y="168659"/>
                    <a:pt x="250032" y="168659"/>
                  </a:cubicBezTo>
                  <a:cubicBezTo>
                    <a:pt x="252678" y="185738"/>
                    <a:pt x="252678" y="185738"/>
                    <a:pt x="250032" y="190993"/>
                  </a:cubicBezTo>
                  <a:cubicBezTo>
                    <a:pt x="272522" y="210700"/>
                    <a:pt x="272522" y="210700"/>
                    <a:pt x="277813" y="212014"/>
                  </a:cubicBezTo>
                  <a:cubicBezTo>
                    <a:pt x="277813" y="210700"/>
                    <a:pt x="279136" y="209387"/>
                    <a:pt x="280459" y="208073"/>
                  </a:cubicBezTo>
                  <a:cubicBezTo>
                    <a:pt x="287074" y="205445"/>
                    <a:pt x="293688" y="204131"/>
                    <a:pt x="298980" y="202818"/>
                  </a:cubicBezTo>
                  <a:cubicBezTo>
                    <a:pt x="316178" y="197562"/>
                    <a:pt x="317501" y="196249"/>
                    <a:pt x="316178" y="223838"/>
                  </a:cubicBezTo>
                  <a:cubicBezTo>
                    <a:pt x="322792" y="206759"/>
                    <a:pt x="325438" y="188366"/>
                    <a:pt x="325438" y="168659"/>
                  </a:cubicBezTo>
                  <a:cubicBezTo>
                    <a:pt x="325438" y="148952"/>
                    <a:pt x="321469" y="129245"/>
                    <a:pt x="314855" y="110852"/>
                  </a:cubicBezTo>
                  <a:cubicBezTo>
                    <a:pt x="313532" y="112166"/>
                    <a:pt x="312209" y="112166"/>
                    <a:pt x="312209" y="112166"/>
                  </a:cubicBezTo>
                  <a:cubicBezTo>
                    <a:pt x="312209" y="114793"/>
                    <a:pt x="312209" y="116107"/>
                    <a:pt x="310886" y="118735"/>
                  </a:cubicBezTo>
                  <a:cubicBezTo>
                    <a:pt x="305594" y="118735"/>
                    <a:pt x="296334" y="109538"/>
                    <a:pt x="296334" y="109538"/>
                  </a:cubicBezTo>
                  <a:close/>
                  <a:moveTo>
                    <a:pt x="147638" y="101600"/>
                  </a:moveTo>
                  <a:cubicBezTo>
                    <a:pt x="147638" y="101600"/>
                    <a:pt x="152174" y="106363"/>
                    <a:pt x="152174" y="109538"/>
                  </a:cubicBezTo>
                  <a:cubicBezTo>
                    <a:pt x="155576" y="103187"/>
                    <a:pt x="155576" y="103187"/>
                    <a:pt x="155576" y="103187"/>
                  </a:cubicBezTo>
                  <a:close/>
                  <a:moveTo>
                    <a:pt x="84455" y="93067"/>
                  </a:moveTo>
                  <a:cubicBezTo>
                    <a:pt x="86360" y="92736"/>
                    <a:pt x="88583" y="93398"/>
                    <a:pt x="92393" y="94721"/>
                  </a:cubicBezTo>
                  <a:cubicBezTo>
                    <a:pt x="93663" y="101335"/>
                    <a:pt x="94933" y="105304"/>
                    <a:pt x="100013" y="107950"/>
                  </a:cubicBezTo>
                  <a:cubicBezTo>
                    <a:pt x="93663" y="109273"/>
                    <a:pt x="89853" y="115888"/>
                    <a:pt x="83503" y="114565"/>
                  </a:cubicBezTo>
                  <a:cubicBezTo>
                    <a:pt x="83503" y="111919"/>
                    <a:pt x="86043" y="110596"/>
                    <a:pt x="86043" y="106627"/>
                  </a:cubicBezTo>
                  <a:cubicBezTo>
                    <a:pt x="89853" y="103981"/>
                    <a:pt x="89853" y="103981"/>
                    <a:pt x="89853" y="103981"/>
                  </a:cubicBezTo>
                  <a:cubicBezTo>
                    <a:pt x="88583" y="103981"/>
                    <a:pt x="88583" y="103981"/>
                    <a:pt x="88583" y="103981"/>
                  </a:cubicBezTo>
                  <a:cubicBezTo>
                    <a:pt x="87313" y="103981"/>
                    <a:pt x="86043" y="103981"/>
                    <a:pt x="84773" y="105304"/>
                  </a:cubicBezTo>
                  <a:cubicBezTo>
                    <a:pt x="84773" y="105304"/>
                    <a:pt x="82233" y="106627"/>
                    <a:pt x="79693" y="109273"/>
                  </a:cubicBezTo>
                  <a:cubicBezTo>
                    <a:pt x="78423" y="110596"/>
                    <a:pt x="77153" y="111919"/>
                    <a:pt x="74613" y="113242"/>
                  </a:cubicBezTo>
                  <a:cubicBezTo>
                    <a:pt x="75883" y="109273"/>
                    <a:pt x="77153" y="105304"/>
                    <a:pt x="84773" y="101335"/>
                  </a:cubicBezTo>
                  <a:cubicBezTo>
                    <a:pt x="82233" y="100012"/>
                    <a:pt x="80963" y="97367"/>
                    <a:pt x="78423" y="97367"/>
                  </a:cubicBezTo>
                  <a:cubicBezTo>
                    <a:pt x="80963" y="94721"/>
                    <a:pt x="82550" y="93398"/>
                    <a:pt x="84455" y="93067"/>
                  </a:cubicBezTo>
                  <a:close/>
                  <a:moveTo>
                    <a:pt x="265113" y="77788"/>
                  </a:moveTo>
                  <a:cubicBezTo>
                    <a:pt x="265113" y="77788"/>
                    <a:pt x="265113" y="77788"/>
                    <a:pt x="265113" y="81598"/>
                  </a:cubicBezTo>
                  <a:cubicBezTo>
                    <a:pt x="265113" y="81598"/>
                    <a:pt x="265113" y="81598"/>
                    <a:pt x="261938" y="84138"/>
                  </a:cubicBezTo>
                  <a:cubicBezTo>
                    <a:pt x="261938" y="81598"/>
                    <a:pt x="264055" y="80328"/>
                    <a:pt x="265113" y="77788"/>
                  </a:cubicBezTo>
                  <a:close/>
                  <a:moveTo>
                    <a:pt x="249873" y="73025"/>
                  </a:moveTo>
                  <a:cubicBezTo>
                    <a:pt x="248603" y="74436"/>
                    <a:pt x="247333" y="75847"/>
                    <a:pt x="246063" y="78669"/>
                  </a:cubicBezTo>
                  <a:cubicBezTo>
                    <a:pt x="247333" y="78669"/>
                    <a:pt x="247333" y="78669"/>
                    <a:pt x="247333" y="78669"/>
                  </a:cubicBezTo>
                  <a:cubicBezTo>
                    <a:pt x="247333" y="80080"/>
                    <a:pt x="247333" y="80080"/>
                    <a:pt x="247333" y="80080"/>
                  </a:cubicBezTo>
                  <a:cubicBezTo>
                    <a:pt x="247333" y="81491"/>
                    <a:pt x="247333" y="81491"/>
                    <a:pt x="247333" y="81491"/>
                  </a:cubicBezTo>
                  <a:cubicBezTo>
                    <a:pt x="248603" y="82903"/>
                    <a:pt x="248603" y="82903"/>
                    <a:pt x="248603" y="82903"/>
                  </a:cubicBezTo>
                  <a:cubicBezTo>
                    <a:pt x="248603" y="84314"/>
                    <a:pt x="248603" y="84314"/>
                    <a:pt x="248603" y="84314"/>
                  </a:cubicBezTo>
                  <a:cubicBezTo>
                    <a:pt x="249873" y="85725"/>
                    <a:pt x="249873" y="85725"/>
                    <a:pt x="249873" y="85725"/>
                  </a:cubicBezTo>
                  <a:cubicBezTo>
                    <a:pt x="249873" y="81491"/>
                    <a:pt x="251143" y="80080"/>
                    <a:pt x="252413" y="80080"/>
                  </a:cubicBezTo>
                  <a:close/>
                  <a:moveTo>
                    <a:pt x="222427" y="57150"/>
                  </a:moveTo>
                  <a:cubicBezTo>
                    <a:pt x="219957" y="57150"/>
                    <a:pt x="218723" y="58737"/>
                    <a:pt x="217488" y="58737"/>
                  </a:cubicBezTo>
                  <a:cubicBezTo>
                    <a:pt x="218723" y="60325"/>
                    <a:pt x="219957" y="61913"/>
                    <a:pt x="221192" y="61913"/>
                  </a:cubicBezTo>
                  <a:cubicBezTo>
                    <a:pt x="228601" y="60325"/>
                    <a:pt x="228601" y="58737"/>
                    <a:pt x="228601" y="57150"/>
                  </a:cubicBezTo>
                  <a:cubicBezTo>
                    <a:pt x="226131" y="57150"/>
                    <a:pt x="223662" y="57150"/>
                    <a:pt x="222427" y="57150"/>
                  </a:cubicBezTo>
                  <a:close/>
                  <a:moveTo>
                    <a:pt x="261938" y="50536"/>
                  </a:moveTo>
                  <a:cubicBezTo>
                    <a:pt x="261938" y="50536"/>
                    <a:pt x="261938" y="51859"/>
                    <a:pt x="262997" y="53182"/>
                  </a:cubicBezTo>
                  <a:cubicBezTo>
                    <a:pt x="265113" y="55828"/>
                    <a:pt x="265113" y="57151"/>
                    <a:pt x="265113" y="57151"/>
                  </a:cubicBezTo>
                  <a:cubicBezTo>
                    <a:pt x="265113" y="57151"/>
                    <a:pt x="264055" y="53182"/>
                    <a:pt x="261938" y="50536"/>
                  </a:cubicBezTo>
                  <a:close/>
                  <a:moveTo>
                    <a:pt x="149309" y="44450"/>
                  </a:moveTo>
                  <a:cubicBezTo>
                    <a:pt x="146635" y="45799"/>
                    <a:pt x="146635" y="45799"/>
                    <a:pt x="143961" y="47149"/>
                  </a:cubicBezTo>
                  <a:cubicBezTo>
                    <a:pt x="143961" y="47149"/>
                    <a:pt x="143961" y="47149"/>
                    <a:pt x="146635" y="51197"/>
                  </a:cubicBezTo>
                  <a:cubicBezTo>
                    <a:pt x="149309" y="49847"/>
                    <a:pt x="154656" y="51197"/>
                    <a:pt x="154656" y="53896"/>
                  </a:cubicBezTo>
                  <a:cubicBezTo>
                    <a:pt x="151982" y="57944"/>
                    <a:pt x="150646" y="60643"/>
                    <a:pt x="147972" y="63341"/>
                  </a:cubicBezTo>
                  <a:cubicBezTo>
                    <a:pt x="145298" y="63341"/>
                    <a:pt x="143961" y="64691"/>
                    <a:pt x="141288" y="64691"/>
                  </a:cubicBezTo>
                  <a:cubicBezTo>
                    <a:pt x="143961" y="64691"/>
                    <a:pt x="146635" y="64691"/>
                    <a:pt x="147972" y="66040"/>
                  </a:cubicBezTo>
                  <a:cubicBezTo>
                    <a:pt x="151982" y="71438"/>
                    <a:pt x="151982" y="71438"/>
                    <a:pt x="151982" y="71438"/>
                  </a:cubicBezTo>
                  <a:cubicBezTo>
                    <a:pt x="157330" y="60643"/>
                    <a:pt x="160004" y="61992"/>
                    <a:pt x="164014" y="66040"/>
                  </a:cubicBezTo>
                  <a:cubicBezTo>
                    <a:pt x="165351" y="64691"/>
                    <a:pt x="166688" y="63341"/>
                    <a:pt x="166688" y="60643"/>
                  </a:cubicBezTo>
                  <a:cubicBezTo>
                    <a:pt x="164014" y="60643"/>
                    <a:pt x="164014" y="56594"/>
                    <a:pt x="164014" y="55245"/>
                  </a:cubicBezTo>
                  <a:cubicBezTo>
                    <a:pt x="162677" y="53896"/>
                    <a:pt x="161340" y="52546"/>
                    <a:pt x="161340" y="49847"/>
                  </a:cubicBezTo>
                  <a:cubicBezTo>
                    <a:pt x="161340" y="49847"/>
                    <a:pt x="160004" y="49847"/>
                    <a:pt x="158667" y="49847"/>
                  </a:cubicBezTo>
                  <a:cubicBezTo>
                    <a:pt x="155993" y="48498"/>
                    <a:pt x="154656" y="48498"/>
                    <a:pt x="154656" y="48498"/>
                  </a:cubicBezTo>
                  <a:cubicBezTo>
                    <a:pt x="153319" y="47149"/>
                    <a:pt x="153319" y="45799"/>
                    <a:pt x="153319" y="45799"/>
                  </a:cubicBezTo>
                  <a:cubicBezTo>
                    <a:pt x="151982" y="45799"/>
                    <a:pt x="150646" y="47149"/>
                    <a:pt x="149309" y="48498"/>
                  </a:cubicBezTo>
                  <a:cubicBezTo>
                    <a:pt x="149309" y="48498"/>
                    <a:pt x="149309" y="47149"/>
                    <a:pt x="149309" y="44450"/>
                  </a:cubicBezTo>
                  <a:close/>
                  <a:moveTo>
                    <a:pt x="121016" y="38100"/>
                  </a:moveTo>
                  <a:cubicBezTo>
                    <a:pt x="121016" y="39399"/>
                    <a:pt x="118330" y="40698"/>
                    <a:pt x="118330" y="41996"/>
                  </a:cubicBezTo>
                  <a:cubicBezTo>
                    <a:pt x="118330" y="43295"/>
                    <a:pt x="119673" y="44594"/>
                    <a:pt x="118330" y="44594"/>
                  </a:cubicBezTo>
                  <a:cubicBezTo>
                    <a:pt x="118330" y="45893"/>
                    <a:pt x="118330" y="45893"/>
                    <a:pt x="118330" y="47192"/>
                  </a:cubicBezTo>
                  <a:cubicBezTo>
                    <a:pt x="118330" y="47192"/>
                    <a:pt x="115643" y="47192"/>
                    <a:pt x="114300" y="47192"/>
                  </a:cubicBezTo>
                  <a:cubicBezTo>
                    <a:pt x="116986" y="51089"/>
                    <a:pt x="123703" y="52388"/>
                    <a:pt x="131763" y="45893"/>
                  </a:cubicBezTo>
                  <a:cubicBezTo>
                    <a:pt x="131763" y="44594"/>
                    <a:pt x="131763" y="44594"/>
                    <a:pt x="131763" y="44594"/>
                  </a:cubicBezTo>
                  <a:cubicBezTo>
                    <a:pt x="129076" y="44594"/>
                    <a:pt x="129076" y="43295"/>
                    <a:pt x="127733" y="41996"/>
                  </a:cubicBezTo>
                  <a:cubicBezTo>
                    <a:pt x="127733" y="41996"/>
                    <a:pt x="126390" y="43295"/>
                    <a:pt x="125046" y="43295"/>
                  </a:cubicBezTo>
                  <a:cubicBezTo>
                    <a:pt x="123703" y="43295"/>
                    <a:pt x="122360" y="41996"/>
                    <a:pt x="122360" y="40698"/>
                  </a:cubicBezTo>
                  <a:cubicBezTo>
                    <a:pt x="122360" y="39399"/>
                    <a:pt x="122360" y="39399"/>
                    <a:pt x="121016" y="38100"/>
                  </a:cubicBezTo>
                  <a:close/>
                  <a:moveTo>
                    <a:pt x="144463" y="34925"/>
                  </a:moveTo>
                  <a:cubicBezTo>
                    <a:pt x="142875" y="36116"/>
                    <a:pt x="141287" y="36116"/>
                    <a:pt x="141287" y="36116"/>
                  </a:cubicBezTo>
                  <a:cubicBezTo>
                    <a:pt x="141287" y="37306"/>
                    <a:pt x="139700" y="38497"/>
                    <a:pt x="139700" y="39688"/>
                  </a:cubicBezTo>
                  <a:cubicBezTo>
                    <a:pt x="139700" y="39688"/>
                    <a:pt x="141287" y="39688"/>
                    <a:pt x="144463" y="37306"/>
                  </a:cubicBezTo>
                  <a:cubicBezTo>
                    <a:pt x="144463" y="37306"/>
                    <a:pt x="144463" y="36116"/>
                    <a:pt x="144463" y="34925"/>
                  </a:cubicBezTo>
                  <a:close/>
                  <a:moveTo>
                    <a:pt x="89343" y="34925"/>
                  </a:moveTo>
                  <a:cubicBezTo>
                    <a:pt x="80126" y="40192"/>
                    <a:pt x="72226" y="45459"/>
                    <a:pt x="64325" y="53360"/>
                  </a:cubicBezTo>
                  <a:cubicBezTo>
                    <a:pt x="65642" y="53360"/>
                    <a:pt x="68275" y="53360"/>
                    <a:pt x="68275" y="53360"/>
                  </a:cubicBezTo>
                  <a:cubicBezTo>
                    <a:pt x="57741" y="63895"/>
                    <a:pt x="49840" y="71796"/>
                    <a:pt x="43257" y="77063"/>
                  </a:cubicBezTo>
                  <a:cubicBezTo>
                    <a:pt x="26139" y="100766"/>
                    <a:pt x="15605" y="129736"/>
                    <a:pt x="14288" y="161340"/>
                  </a:cubicBezTo>
                  <a:cubicBezTo>
                    <a:pt x="39306" y="177142"/>
                    <a:pt x="51157" y="207429"/>
                    <a:pt x="51157" y="207429"/>
                  </a:cubicBezTo>
                  <a:cubicBezTo>
                    <a:pt x="34039" y="235082"/>
                    <a:pt x="48524" y="242983"/>
                    <a:pt x="59058" y="248250"/>
                  </a:cubicBezTo>
                  <a:cubicBezTo>
                    <a:pt x="59058" y="250884"/>
                    <a:pt x="60375" y="253517"/>
                    <a:pt x="60375" y="256151"/>
                  </a:cubicBezTo>
                  <a:cubicBezTo>
                    <a:pt x="64325" y="260102"/>
                    <a:pt x="77493" y="270636"/>
                    <a:pt x="88027" y="274587"/>
                  </a:cubicBezTo>
                  <a:cubicBezTo>
                    <a:pt x="91977" y="290388"/>
                    <a:pt x="99878" y="303557"/>
                    <a:pt x="114362" y="314091"/>
                  </a:cubicBezTo>
                  <a:cubicBezTo>
                    <a:pt x="122263" y="316725"/>
                    <a:pt x="130163" y="319358"/>
                    <a:pt x="138064" y="320675"/>
                  </a:cubicBezTo>
                  <a:cubicBezTo>
                    <a:pt x="136747" y="319358"/>
                    <a:pt x="136747" y="318042"/>
                    <a:pt x="138064" y="316725"/>
                  </a:cubicBezTo>
                  <a:cubicBezTo>
                    <a:pt x="132797" y="315408"/>
                    <a:pt x="132797" y="315408"/>
                    <a:pt x="132797" y="315408"/>
                  </a:cubicBezTo>
                  <a:cubicBezTo>
                    <a:pt x="136747" y="315408"/>
                    <a:pt x="138064" y="314091"/>
                    <a:pt x="142014" y="315408"/>
                  </a:cubicBezTo>
                  <a:cubicBezTo>
                    <a:pt x="142014" y="314091"/>
                    <a:pt x="140697" y="312774"/>
                    <a:pt x="140697" y="311457"/>
                  </a:cubicBezTo>
                  <a:cubicBezTo>
                    <a:pt x="143331" y="310141"/>
                    <a:pt x="147281" y="310141"/>
                    <a:pt x="151232" y="307507"/>
                  </a:cubicBezTo>
                  <a:cubicBezTo>
                    <a:pt x="151232" y="307507"/>
                    <a:pt x="152548" y="307507"/>
                    <a:pt x="153865" y="308824"/>
                  </a:cubicBezTo>
                  <a:cubicBezTo>
                    <a:pt x="156499" y="306190"/>
                    <a:pt x="156499" y="306190"/>
                    <a:pt x="156499" y="306190"/>
                  </a:cubicBezTo>
                  <a:cubicBezTo>
                    <a:pt x="156499" y="298289"/>
                    <a:pt x="156499" y="298289"/>
                    <a:pt x="155182" y="294339"/>
                  </a:cubicBezTo>
                  <a:cubicBezTo>
                    <a:pt x="174933" y="282487"/>
                    <a:pt x="174933" y="282487"/>
                    <a:pt x="172300" y="275903"/>
                  </a:cubicBezTo>
                  <a:cubicBezTo>
                    <a:pt x="184151" y="262735"/>
                    <a:pt x="184151" y="262735"/>
                    <a:pt x="184151" y="254834"/>
                  </a:cubicBezTo>
                  <a:cubicBezTo>
                    <a:pt x="184151" y="254834"/>
                    <a:pt x="184151" y="253517"/>
                    <a:pt x="184151" y="252201"/>
                  </a:cubicBezTo>
                  <a:cubicBezTo>
                    <a:pt x="184151" y="252201"/>
                    <a:pt x="157815" y="250884"/>
                    <a:pt x="142014" y="236399"/>
                  </a:cubicBezTo>
                  <a:cubicBezTo>
                    <a:pt x="139381" y="236399"/>
                    <a:pt x="136747" y="236399"/>
                    <a:pt x="130163" y="241666"/>
                  </a:cubicBezTo>
                  <a:cubicBezTo>
                    <a:pt x="128847" y="240349"/>
                    <a:pt x="127530" y="239032"/>
                    <a:pt x="126213" y="237716"/>
                  </a:cubicBezTo>
                  <a:cubicBezTo>
                    <a:pt x="130163" y="233765"/>
                    <a:pt x="130163" y="233765"/>
                    <a:pt x="130163" y="233765"/>
                  </a:cubicBezTo>
                  <a:cubicBezTo>
                    <a:pt x="123579" y="221914"/>
                    <a:pt x="122263" y="221914"/>
                    <a:pt x="116996" y="220597"/>
                  </a:cubicBezTo>
                  <a:cubicBezTo>
                    <a:pt x="107778" y="219280"/>
                    <a:pt x="107778" y="219280"/>
                    <a:pt x="105145" y="211379"/>
                  </a:cubicBezTo>
                  <a:cubicBezTo>
                    <a:pt x="102511" y="208746"/>
                    <a:pt x="102511" y="208746"/>
                    <a:pt x="102511" y="208746"/>
                  </a:cubicBezTo>
                  <a:cubicBezTo>
                    <a:pt x="97244" y="203478"/>
                    <a:pt x="89343" y="200845"/>
                    <a:pt x="81443" y="198211"/>
                  </a:cubicBezTo>
                  <a:cubicBezTo>
                    <a:pt x="77493" y="198211"/>
                    <a:pt x="77493" y="198211"/>
                    <a:pt x="77493" y="198211"/>
                  </a:cubicBezTo>
                  <a:cubicBezTo>
                    <a:pt x="72226" y="195577"/>
                    <a:pt x="70909" y="194260"/>
                    <a:pt x="66958" y="191627"/>
                  </a:cubicBezTo>
                  <a:cubicBezTo>
                    <a:pt x="60375" y="196894"/>
                    <a:pt x="57741" y="196894"/>
                    <a:pt x="45890" y="187676"/>
                  </a:cubicBezTo>
                  <a:cubicBezTo>
                    <a:pt x="45890" y="186360"/>
                    <a:pt x="41940" y="181092"/>
                    <a:pt x="35356" y="177142"/>
                  </a:cubicBezTo>
                  <a:cubicBezTo>
                    <a:pt x="34039" y="174508"/>
                    <a:pt x="34039" y="174508"/>
                    <a:pt x="34039" y="174508"/>
                  </a:cubicBezTo>
                  <a:cubicBezTo>
                    <a:pt x="34039" y="170558"/>
                    <a:pt x="34039" y="167924"/>
                    <a:pt x="35356" y="165290"/>
                  </a:cubicBezTo>
                  <a:cubicBezTo>
                    <a:pt x="37990" y="162657"/>
                    <a:pt x="37990" y="161340"/>
                    <a:pt x="39306" y="158706"/>
                  </a:cubicBezTo>
                  <a:cubicBezTo>
                    <a:pt x="35356" y="158706"/>
                    <a:pt x="34039" y="160023"/>
                    <a:pt x="30089" y="163974"/>
                  </a:cubicBezTo>
                  <a:cubicBezTo>
                    <a:pt x="28772" y="162657"/>
                    <a:pt x="27455" y="162657"/>
                    <a:pt x="26139" y="161340"/>
                  </a:cubicBezTo>
                  <a:cubicBezTo>
                    <a:pt x="24822" y="160023"/>
                    <a:pt x="23505" y="152122"/>
                    <a:pt x="24822" y="144221"/>
                  </a:cubicBezTo>
                  <a:cubicBezTo>
                    <a:pt x="27455" y="142905"/>
                    <a:pt x="27455" y="142905"/>
                    <a:pt x="32722" y="132370"/>
                  </a:cubicBezTo>
                  <a:cubicBezTo>
                    <a:pt x="43257" y="132370"/>
                    <a:pt x="43257" y="132370"/>
                    <a:pt x="48524" y="137637"/>
                  </a:cubicBezTo>
                  <a:cubicBezTo>
                    <a:pt x="49840" y="136320"/>
                    <a:pt x="52474" y="135004"/>
                    <a:pt x="53791" y="133687"/>
                  </a:cubicBezTo>
                  <a:cubicBezTo>
                    <a:pt x="55108" y="138954"/>
                    <a:pt x="55108" y="138954"/>
                    <a:pt x="55108" y="138954"/>
                  </a:cubicBezTo>
                  <a:cubicBezTo>
                    <a:pt x="57741" y="138954"/>
                    <a:pt x="57741" y="138954"/>
                    <a:pt x="60375" y="137637"/>
                  </a:cubicBezTo>
                  <a:cubicBezTo>
                    <a:pt x="59058" y="144221"/>
                    <a:pt x="60375" y="150805"/>
                    <a:pt x="60375" y="157390"/>
                  </a:cubicBezTo>
                  <a:cubicBezTo>
                    <a:pt x="63008" y="156073"/>
                    <a:pt x="65642" y="153439"/>
                    <a:pt x="68275" y="152122"/>
                  </a:cubicBezTo>
                  <a:cubicBezTo>
                    <a:pt x="65642" y="146855"/>
                    <a:pt x="65642" y="146855"/>
                    <a:pt x="65642" y="146855"/>
                  </a:cubicBezTo>
                  <a:cubicBezTo>
                    <a:pt x="66958" y="142905"/>
                    <a:pt x="66958" y="141588"/>
                    <a:pt x="70909" y="136320"/>
                  </a:cubicBezTo>
                  <a:cubicBezTo>
                    <a:pt x="69592" y="137637"/>
                    <a:pt x="69592" y="138954"/>
                    <a:pt x="69592" y="140271"/>
                  </a:cubicBezTo>
                  <a:cubicBezTo>
                    <a:pt x="72226" y="137637"/>
                    <a:pt x="76176" y="137637"/>
                    <a:pt x="80126" y="135004"/>
                  </a:cubicBezTo>
                  <a:cubicBezTo>
                    <a:pt x="82760" y="135004"/>
                    <a:pt x="85393" y="135004"/>
                    <a:pt x="86710" y="136320"/>
                  </a:cubicBezTo>
                  <a:cubicBezTo>
                    <a:pt x="94611" y="127103"/>
                    <a:pt x="94611" y="127103"/>
                    <a:pt x="97244" y="124469"/>
                  </a:cubicBezTo>
                  <a:cubicBezTo>
                    <a:pt x="109095" y="119202"/>
                    <a:pt x="109095" y="119202"/>
                    <a:pt x="140697" y="111301"/>
                  </a:cubicBezTo>
                  <a:cubicBezTo>
                    <a:pt x="136747" y="111301"/>
                    <a:pt x="136747" y="111301"/>
                    <a:pt x="135430" y="108667"/>
                  </a:cubicBezTo>
                  <a:cubicBezTo>
                    <a:pt x="136747" y="107350"/>
                    <a:pt x="138064" y="104716"/>
                    <a:pt x="139381" y="103399"/>
                  </a:cubicBezTo>
                  <a:cubicBezTo>
                    <a:pt x="138064" y="103399"/>
                    <a:pt x="138064" y="103399"/>
                    <a:pt x="124896" y="106033"/>
                  </a:cubicBezTo>
                  <a:cubicBezTo>
                    <a:pt x="131480" y="100766"/>
                    <a:pt x="138064" y="100766"/>
                    <a:pt x="149915" y="100766"/>
                  </a:cubicBezTo>
                  <a:cubicBezTo>
                    <a:pt x="152548" y="100766"/>
                    <a:pt x="152548" y="100766"/>
                    <a:pt x="164399" y="91548"/>
                  </a:cubicBezTo>
                  <a:cubicBezTo>
                    <a:pt x="161766" y="91548"/>
                    <a:pt x="160449" y="91548"/>
                    <a:pt x="156499" y="94182"/>
                  </a:cubicBezTo>
                  <a:cubicBezTo>
                    <a:pt x="156499" y="91548"/>
                    <a:pt x="156499" y="91548"/>
                    <a:pt x="157815" y="88914"/>
                  </a:cubicBezTo>
                  <a:cubicBezTo>
                    <a:pt x="156499" y="87598"/>
                    <a:pt x="156499" y="84964"/>
                    <a:pt x="155182" y="83647"/>
                  </a:cubicBezTo>
                  <a:cubicBezTo>
                    <a:pt x="156499" y="82330"/>
                    <a:pt x="156499" y="82330"/>
                    <a:pt x="157815" y="79697"/>
                  </a:cubicBezTo>
                  <a:cubicBezTo>
                    <a:pt x="153865" y="77063"/>
                    <a:pt x="151232" y="77063"/>
                    <a:pt x="147281" y="78380"/>
                  </a:cubicBezTo>
                  <a:cubicBezTo>
                    <a:pt x="142014" y="70479"/>
                    <a:pt x="142014" y="70479"/>
                    <a:pt x="139381" y="69162"/>
                  </a:cubicBezTo>
                  <a:cubicBezTo>
                    <a:pt x="139381" y="70479"/>
                    <a:pt x="139381" y="73113"/>
                    <a:pt x="139381" y="74429"/>
                  </a:cubicBezTo>
                  <a:cubicBezTo>
                    <a:pt x="136747" y="74429"/>
                    <a:pt x="135430" y="74429"/>
                    <a:pt x="134114" y="74429"/>
                  </a:cubicBezTo>
                  <a:cubicBezTo>
                    <a:pt x="127530" y="81013"/>
                    <a:pt x="119629" y="87598"/>
                    <a:pt x="113045" y="94182"/>
                  </a:cubicBezTo>
                  <a:cubicBezTo>
                    <a:pt x="109095" y="90231"/>
                    <a:pt x="107778" y="78380"/>
                    <a:pt x="106461" y="74429"/>
                  </a:cubicBezTo>
                  <a:cubicBezTo>
                    <a:pt x="109095" y="73113"/>
                    <a:pt x="111729" y="71796"/>
                    <a:pt x="114362" y="71796"/>
                  </a:cubicBezTo>
                  <a:cubicBezTo>
                    <a:pt x="119629" y="69162"/>
                    <a:pt x="119629" y="69162"/>
                    <a:pt x="119629" y="69162"/>
                  </a:cubicBezTo>
                  <a:cubicBezTo>
                    <a:pt x="135430" y="58628"/>
                    <a:pt x="135430" y="58628"/>
                    <a:pt x="142014" y="61261"/>
                  </a:cubicBezTo>
                  <a:cubicBezTo>
                    <a:pt x="143331" y="59944"/>
                    <a:pt x="144648" y="58628"/>
                    <a:pt x="145965" y="57311"/>
                  </a:cubicBezTo>
                  <a:cubicBezTo>
                    <a:pt x="145965" y="53360"/>
                    <a:pt x="145965" y="53360"/>
                    <a:pt x="145965" y="53360"/>
                  </a:cubicBezTo>
                  <a:cubicBezTo>
                    <a:pt x="142014" y="54677"/>
                    <a:pt x="140697" y="55994"/>
                    <a:pt x="139381" y="55994"/>
                  </a:cubicBezTo>
                  <a:cubicBezTo>
                    <a:pt x="136747" y="52043"/>
                    <a:pt x="138064" y="48093"/>
                    <a:pt x="138064" y="44142"/>
                  </a:cubicBezTo>
                  <a:cubicBezTo>
                    <a:pt x="131480" y="55994"/>
                    <a:pt x="131480" y="55994"/>
                    <a:pt x="123579" y="55994"/>
                  </a:cubicBezTo>
                  <a:cubicBezTo>
                    <a:pt x="123579" y="55994"/>
                    <a:pt x="123579" y="54677"/>
                    <a:pt x="123579" y="54677"/>
                  </a:cubicBezTo>
                  <a:cubicBezTo>
                    <a:pt x="119629" y="54677"/>
                    <a:pt x="119629" y="54677"/>
                    <a:pt x="116996" y="53360"/>
                  </a:cubicBezTo>
                  <a:cubicBezTo>
                    <a:pt x="115679" y="53360"/>
                    <a:pt x="113045" y="54677"/>
                    <a:pt x="111729" y="54677"/>
                  </a:cubicBezTo>
                  <a:cubicBezTo>
                    <a:pt x="111729" y="54677"/>
                    <a:pt x="111729" y="54677"/>
                    <a:pt x="113045" y="53360"/>
                  </a:cubicBezTo>
                  <a:cubicBezTo>
                    <a:pt x="111729" y="53360"/>
                    <a:pt x="110412" y="53360"/>
                    <a:pt x="109095" y="53360"/>
                  </a:cubicBezTo>
                  <a:cubicBezTo>
                    <a:pt x="109095" y="52043"/>
                    <a:pt x="109095" y="50727"/>
                    <a:pt x="109095" y="49410"/>
                  </a:cubicBezTo>
                  <a:cubicBezTo>
                    <a:pt x="94611" y="55994"/>
                    <a:pt x="94611" y="55994"/>
                    <a:pt x="93294" y="54677"/>
                  </a:cubicBezTo>
                  <a:cubicBezTo>
                    <a:pt x="99878" y="53360"/>
                    <a:pt x="99878" y="52043"/>
                    <a:pt x="107778" y="49410"/>
                  </a:cubicBezTo>
                  <a:cubicBezTo>
                    <a:pt x="106461" y="49410"/>
                    <a:pt x="105145" y="48093"/>
                    <a:pt x="103828" y="48093"/>
                  </a:cubicBezTo>
                  <a:cubicBezTo>
                    <a:pt x="105145" y="45459"/>
                    <a:pt x="105145" y="45459"/>
                    <a:pt x="105145" y="45459"/>
                  </a:cubicBezTo>
                  <a:cubicBezTo>
                    <a:pt x="103828" y="44142"/>
                    <a:pt x="102511" y="44142"/>
                    <a:pt x="101194" y="44142"/>
                  </a:cubicBezTo>
                  <a:cubicBezTo>
                    <a:pt x="97244" y="45459"/>
                    <a:pt x="95927" y="45459"/>
                    <a:pt x="93294" y="44142"/>
                  </a:cubicBezTo>
                  <a:cubicBezTo>
                    <a:pt x="94611" y="42826"/>
                    <a:pt x="95927" y="40192"/>
                    <a:pt x="97244" y="38875"/>
                  </a:cubicBezTo>
                  <a:cubicBezTo>
                    <a:pt x="94611" y="38875"/>
                    <a:pt x="93294" y="38875"/>
                    <a:pt x="88027" y="40192"/>
                  </a:cubicBezTo>
                  <a:cubicBezTo>
                    <a:pt x="88027" y="38875"/>
                    <a:pt x="89343" y="37558"/>
                    <a:pt x="89343" y="37558"/>
                  </a:cubicBezTo>
                  <a:cubicBezTo>
                    <a:pt x="89343" y="36242"/>
                    <a:pt x="88027" y="36242"/>
                    <a:pt x="88027" y="36242"/>
                  </a:cubicBezTo>
                  <a:cubicBezTo>
                    <a:pt x="88027" y="36242"/>
                    <a:pt x="89343" y="34925"/>
                    <a:pt x="89343" y="34925"/>
                  </a:cubicBezTo>
                  <a:close/>
                  <a:moveTo>
                    <a:pt x="131057" y="33338"/>
                  </a:moveTo>
                  <a:cubicBezTo>
                    <a:pt x="128235" y="34661"/>
                    <a:pt x="126824" y="34661"/>
                    <a:pt x="125413" y="35984"/>
                  </a:cubicBezTo>
                  <a:cubicBezTo>
                    <a:pt x="131057" y="35984"/>
                    <a:pt x="131057" y="35984"/>
                    <a:pt x="131057" y="37307"/>
                  </a:cubicBezTo>
                  <a:cubicBezTo>
                    <a:pt x="129646" y="37307"/>
                    <a:pt x="128235" y="38630"/>
                    <a:pt x="128235" y="38630"/>
                  </a:cubicBezTo>
                  <a:cubicBezTo>
                    <a:pt x="129646" y="38630"/>
                    <a:pt x="129646" y="41276"/>
                    <a:pt x="132468" y="41276"/>
                  </a:cubicBezTo>
                  <a:cubicBezTo>
                    <a:pt x="132468" y="41276"/>
                    <a:pt x="133879" y="41276"/>
                    <a:pt x="135291" y="41276"/>
                  </a:cubicBezTo>
                  <a:cubicBezTo>
                    <a:pt x="135291" y="39953"/>
                    <a:pt x="136702" y="39953"/>
                    <a:pt x="138113" y="38630"/>
                  </a:cubicBezTo>
                  <a:cubicBezTo>
                    <a:pt x="136702" y="38630"/>
                    <a:pt x="135291" y="38630"/>
                    <a:pt x="133879" y="39953"/>
                  </a:cubicBezTo>
                  <a:cubicBezTo>
                    <a:pt x="133879" y="38630"/>
                    <a:pt x="133879" y="37307"/>
                    <a:pt x="133879" y="37307"/>
                  </a:cubicBezTo>
                  <a:cubicBezTo>
                    <a:pt x="133879" y="35984"/>
                    <a:pt x="133879" y="35984"/>
                    <a:pt x="135291" y="34661"/>
                  </a:cubicBezTo>
                  <a:cubicBezTo>
                    <a:pt x="133879" y="34661"/>
                    <a:pt x="132468" y="34661"/>
                    <a:pt x="131057" y="34661"/>
                  </a:cubicBezTo>
                  <a:cubicBezTo>
                    <a:pt x="131057" y="34661"/>
                    <a:pt x="131057" y="33338"/>
                    <a:pt x="131057" y="33338"/>
                  </a:cubicBezTo>
                  <a:close/>
                  <a:moveTo>
                    <a:pt x="242094" y="31750"/>
                  </a:moveTo>
                  <a:cubicBezTo>
                    <a:pt x="240771" y="33069"/>
                    <a:pt x="240771" y="33069"/>
                    <a:pt x="238125" y="34387"/>
                  </a:cubicBezTo>
                  <a:cubicBezTo>
                    <a:pt x="246062" y="42301"/>
                    <a:pt x="246062" y="42301"/>
                    <a:pt x="250032" y="48895"/>
                  </a:cubicBezTo>
                  <a:cubicBezTo>
                    <a:pt x="248709" y="52851"/>
                    <a:pt x="248709" y="52851"/>
                    <a:pt x="256646" y="59446"/>
                  </a:cubicBezTo>
                  <a:cubicBezTo>
                    <a:pt x="257969" y="59446"/>
                    <a:pt x="257969" y="59446"/>
                    <a:pt x="257969" y="58127"/>
                  </a:cubicBezTo>
                  <a:cubicBezTo>
                    <a:pt x="257969" y="56808"/>
                    <a:pt x="257969" y="56808"/>
                    <a:pt x="255323" y="52851"/>
                  </a:cubicBezTo>
                  <a:cubicBezTo>
                    <a:pt x="259292" y="56808"/>
                    <a:pt x="259292" y="56808"/>
                    <a:pt x="259292" y="56808"/>
                  </a:cubicBezTo>
                  <a:cubicBezTo>
                    <a:pt x="260615" y="58127"/>
                    <a:pt x="260615" y="58127"/>
                    <a:pt x="260615" y="58127"/>
                  </a:cubicBezTo>
                  <a:cubicBezTo>
                    <a:pt x="261938" y="58127"/>
                    <a:pt x="261938" y="58127"/>
                    <a:pt x="261938" y="58127"/>
                  </a:cubicBezTo>
                  <a:cubicBezTo>
                    <a:pt x="263261" y="54170"/>
                    <a:pt x="263261" y="54170"/>
                    <a:pt x="254000" y="42301"/>
                  </a:cubicBezTo>
                  <a:cubicBezTo>
                    <a:pt x="256646" y="42301"/>
                    <a:pt x="256646" y="42301"/>
                    <a:pt x="256646" y="42301"/>
                  </a:cubicBezTo>
                  <a:cubicBezTo>
                    <a:pt x="261938" y="48895"/>
                    <a:pt x="261938" y="48895"/>
                    <a:pt x="261938" y="48895"/>
                  </a:cubicBezTo>
                  <a:cubicBezTo>
                    <a:pt x="263261" y="48895"/>
                    <a:pt x="264584" y="48895"/>
                    <a:pt x="264584" y="48895"/>
                  </a:cubicBezTo>
                  <a:lnTo>
                    <a:pt x="266420" y="47979"/>
                  </a:lnTo>
                  <a:lnTo>
                    <a:pt x="267977" y="49120"/>
                  </a:lnTo>
                  <a:lnTo>
                    <a:pt x="274175" y="61919"/>
                  </a:lnTo>
                  <a:cubicBezTo>
                    <a:pt x="275167" y="64391"/>
                    <a:pt x="275167" y="65381"/>
                    <a:pt x="275167" y="67359"/>
                  </a:cubicBezTo>
                  <a:cubicBezTo>
                    <a:pt x="273844" y="66040"/>
                    <a:pt x="273844" y="66040"/>
                    <a:pt x="271198" y="64721"/>
                  </a:cubicBezTo>
                  <a:cubicBezTo>
                    <a:pt x="271198" y="66040"/>
                    <a:pt x="269875" y="67359"/>
                    <a:pt x="269875" y="68677"/>
                  </a:cubicBezTo>
                  <a:cubicBezTo>
                    <a:pt x="268553" y="67359"/>
                    <a:pt x="267230" y="67359"/>
                    <a:pt x="263261" y="62083"/>
                  </a:cubicBezTo>
                  <a:cubicBezTo>
                    <a:pt x="263261" y="63402"/>
                    <a:pt x="263261" y="63402"/>
                    <a:pt x="267230" y="68677"/>
                  </a:cubicBezTo>
                  <a:cubicBezTo>
                    <a:pt x="267230" y="69996"/>
                    <a:pt x="265907" y="71315"/>
                    <a:pt x="265907" y="71315"/>
                  </a:cubicBezTo>
                  <a:cubicBezTo>
                    <a:pt x="265907" y="72634"/>
                    <a:pt x="265907" y="75272"/>
                    <a:pt x="265907" y="76591"/>
                  </a:cubicBezTo>
                  <a:cubicBezTo>
                    <a:pt x="259292" y="73953"/>
                    <a:pt x="259292" y="73953"/>
                    <a:pt x="256646" y="72634"/>
                  </a:cubicBezTo>
                  <a:cubicBezTo>
                    <a:pt x="255323" y="72634"/>
                    <a:pt x="255323" y="71315"/>
                    <a:pt x="255323" y="71315"/>
                  </a:cubicBezTo>
                  <a:cubicBezTo>
                    <a:pt x="254000" y="69996"/>
                    <a:pt x="254000" y="69996"/>
                    <a:pt x="254000" y="69996"/>
                  </a:cubicBezTo>
                  <a:cubicBezTo>
                    <a:pt x="252677" y="68677"/>
                    <a:pt x="252677" y="68677"/>
                    <a:pt x="252677" y="68677"/>
                  </a:cubicBezTo>
                  <a:cubicBezTo>
                    <a:pt x="252677" y="67359"/>
                    <a:pt x="252677" y="67359"/>
                    <a:pt x="252677" y="67359"/>
                  </a:cubicBezTo>
                  <a:cubicBezTo>
                    <a:pt x="251355" y="67359"/>
                    <a:pt x="251355" y="67359"/>
                    <a:pt x="251355" y="67359"/>
                  </a:cubicBezTo>
                  <a:cubicBezTo>
                    <a:pt x="251355" y="66040"/>
                    <a:pt x="251355" y="66040"/>
                    <a:pt x="251355" y="66040"/>
                  </a:cubicBezTo>
                  <a:cubicBezTo>
                    <a:pt x="250032" y="66040"/>
                    <a:pt x="250032" y="67359"/>
                    <a:pt x="248709" y="68677"/>
                  </a:cubicBezTo>
                  <a:cubicBezTo>
                    <a:pt x="248709" y="69996"/>
                    <a:pt x="250032" y="71315"/>
                    <a:pt x="256646" y="76591"/>
                  </a:cubicBezTo>
                  <a:cubicBezTo>
                    <a:pt x="256646" y="77909"/>
                    <a:pt x="256646" y="80547"/>
                    <a:pt x="256646" y="81866"/>
                  </a:cubicBezTo>
                  <a:cubicBezTo>
                    <a:pt x="257969" y="83185"/>
                    <a:pt x="259292" y="83185"/>
                    <a:pt x="259292" y="84504"/>
                  </a:cubicBezTo>
                  <a:cubicBezTo>
                    <a:pt x="259292" y="85822"/>
                    <a:pt x="259292" y="85822"/>
                    <a:pt x="259292" y="85822"/>
                  </a:cubicBezTo>
                  <a:cubicBezTo>
                    <a:pt x="261938" y="85822"/>
                    <a:pt x="261938" y="85822"/>
                    <a:pt x="268553" y="96373"/>
                  </a:cubicBezTo>
                  <a:cubicBezTo>
                    <a:pt x="268553" y="97692"/>
                    <a:pt x="267230" y="97692"/>
                    <a:pt x="255323" y="99011"/>
                  </a:cubicBezTo>
                  <a:cubicBezTo>
                    <a:pt x="256646" y="102967"/>
                    <a:pt x="259292" y="106924"/>
                    <a:pt x="261938" y="112200"/>
                  </a:cubicBezTo>
                  <a:cubicBezTo>
                    <a:pt x="260615" y="112200"/>
                    <a:pt x="260615" y="112200"/>
                    <a:pt x="260615" y="112200"/>
                  </a:cubicBezTo>
                  <a:cubicBezTo>
                    <a:pt x="260615" y="113519"/>
                    <a:pt x="260615" y="113519"/>
                    <a:pt x="260615" y="113519"/>
                  </a:cubicBezTo>
                  <a:cubicBezTo>
                    <a:pt x="261938" y="114838"/>
                    <a:pt x="261938" y="114838"/>
                    <a:pt x="261938" y="114838"/>
                  </a:cubicBezTo>
                  <a:cubicBezTo>
                    <a:pt x="261938" y="116156"/>
                    <a:pt x="261938" y="116156"/>
                    <a:pt x="261938" y="116156"/>
                  </a:cubicBezTo>
                  <a:cubicBezTo>
                    <a:pt x="261938" y="117475"/>
                    <a:pt x="261938" y="117475"/>
                    <a:pt x="261938" y="117475"/>
                  </a:cubicBezTo>
                  <a:cubicBezTo>
                    <a:pt x="272521" y="113519"/>
                    <a:pt x="273844" y="113519"/>
                    <a:pt x="279136" y="110881"/>
                  </a:cubicBezTo>
                  <a:cubicBezTo>
                    <a:pt x="277813" y="108243"/>
                    <a:pt x="276490" y="106924"/>
                    <a:pt x="275167" y="104286"/>
                  </a:cubicBezTo>
                  <a:cubicBezTo>
                    <a:pt x="279136" y="100330"/>
                    <a:pt x="277813" y="95054"/>
                    <a:pt x="280459" y="91098"/>
                  </a:cubicBezTo>
                  <a:cubicBezTo>
                    <a:pt x="281782" y="91098"/>
                    <a:pt x="283105" y="89779"/>
                    <a:pt x="284428" y="89779"/>
                  </a:cubicBezTo>
                  <a:cubicBezTo>
                    <a:pt x="288397" y="93736"/>
                    <a:pt x="290381" y="96044"/>
                    <a:pt x="292034" y="97033"/>
                  </a:cubicBezTo>
                  <a:lnTo>
                    <a:pt x="296839" y="96469"/>
                  </a:lnTo>
                  <a:lnTo>
                    <a:pt x="300303" y="101649"/>
                  </a:lnTo>
                  <a:cubicBezTo>
                    <a:pt x="298980" y="99011"/>
                    <a:pt x="298980" y="99011"/>
                    <a:pt x="297657" y="96373"/>
                  </a:cubicBezTo>
                  <a:lnTo>
                    <a:pt x="296839" y="96469"/>
                  </a:lnTo>
                  <a:lnTo>
                    <a:pt x="292365" y="89779"/>
                  </a:lnTo>
                  <a:cubicBezTo>
                    <a:pt x="292365" y="89779"/>
                    <a:pt x="292365" y="91098"/>
                    <a:pt x="292365" y="91098"/>
                  </a:cubicBezTo>
                  <a:cubicBezTo>
                    <a:pt x="291042" y="91098"/>
                    <a:pt x="291042" y="91098"/>
                    <a:pt x="288396" y="88460"/>
                  </a:cubicBezTo>
                  <a:cubicBezTo>
                    <a:pt x="288396" y="88460"/>
                    <a:pt x="288396" y="87141"/>
                    <a:pt x="289719" y="87141"/>
                  </a:cubicBezTo>
                  <a:cubicBezTo>
                    <a:pt x="292365" y="87141"/>
                    <a:pt x="292365" y="87141"/>
                    <a:pt x="308240" y="100330"/>
                  </a:cubicBezTo>
                  <a:cubicBezTo>
                    <a:pt x="309563" y="99011"/>
                    <a:pt x="308240" y="97692"/>
                    <a:pt x="308240" y="97692"/>
                  </a:cubicBezTo>
                  <a:cubicBezTo>
                    <a:pt x="308240" y="96373"/>
                    <a:pt x="308240" y="96373"/>
                    <a:pt x="308240" y="96373"/>
                  </a:cubicBezTo>
                  <a:cubicBezTo>
                    <a:pt x="306917" y="93736"/>
                    <a:pt x="304272" y="91098"/>
                    <a:pt x="302949" y="88460"/>
                  </a:cubicBezTo>
                  <a:cubicBezTo>
                    <a:pt x="296334" y="76591"/>
                    <a:pt x="288066" y="66040"/>
                    <a:pt x="278474" y="56808"/>
                  </a:cubicBezTo>
                  <a:lnTo>
                    <a:pt x="267977" y="49120"/>
                  </a:lnTo>
                  <a:lnTo>
                    <a:pt x="267230" y="47576"/>
                  </a:lnTo>
                  <a:lnTo>
                    <a:pt x="266420" y="47979"/>
                  </a:lnTo>
                  <a:lnTo>
                    <a:pt x="246062" y="33069"/>
                  </a:lnTo>
                  <a:cubicBezTo>
                    <a:pt x="244739" y="33069"/>
                    <a:pt x="243416" y="31750"/>
                    <a:pt x="242094" y="31750"/>
                  </a:cubicBezTo>
                  <a:close/>
                  <a:moveTo>
                    <a:pt x="173336" y="26988"/>
                  </a:moveTo>
                  <a:cubicBezTo>
                    <a:pt x="173336" y="26988"/>
                    <a:pt x="173336" y="26988"/>
                    <a:pt x="172046" y="28287"/>
                  </a:cubicBezTo>
                  <a:cubicBezTo>
                    <a:pt x="170756" y="26988"/>
                    <a:pt x="169466" y="28287"/>
                    <a:pt x="166887" y="28287"/>
                  </a:cubicBezTo>
                  <a:cubicBezTo>
                    <a:pt x="164307" y="28287"/>
                    <a:pt x="164307" y="28287"/>
                    <a:pt x="163017" y="28287"/>
                  </a:cubicBezTo>
                  <a:cubicBezTo>
                    <a:pt x="163017" y="30884"/>
                    <a:pt x="164307" y="30884"/>
                    <a:pt x="165597" y="33482"/>
                  </a:cubicBezTo>
                  <a:cubicBezTo>
                    <a:pt x="159147" y="38678"/>
                    <a:pt x="157857" y="39977"/>
                    <a:pt x="153988" y="39977"/>
                  </a:cubicBezTo>
                  <a:cubicBezTo>
                    <a:pt x="153988" y="39977"/>
                    <a:pt x="155278" y="39977"/>
                    <a:pt x="156568" y="41276"/>
                  </a:cubicBezTo>
                  <a:cubicBezTo>
                    <a:pt x="161727" y="38678"/>
                    <a:pt x="163017" y="38678"/>
                    <a:pt x="164307" y="37379"/>
                  </a:cubicBezTo>
                  <a:cubicBezTo>
                    <a:pt x="164307" y="37379"/>
                    <a:pt x="165597" y="37379"/>
                    <a:pt x="166887" y="38678"/>
                  </a:cubicBezTo>
                  <a:cubicBezTo>
                    <a:pt x="166887" y="37379"/>
                    <a:pt x="168176" y="36080"/>
                    <a:pt x="169466" y="34781"/>
                  </a:cubicBezTo>
                  <a:cubicBezTo>
                    <a:pt x="172046" y="34781"/>
                    <a:pt x="173336" y="33482"/>
                    <a:pt x="174626" y="29586"/>
                  </a:cubicBezTo>
                  <a:cubicBezTo>
                    <a:pt x="174626" y="28287"/>
                    <a:pt x="173336" y="26988"/>
                    <a:pt x="173336" y="26988"/>
                  </a:cubicBezTo>
                  <a:close/>
                  <a:moveTo>
                    <a:pt x="147638" y="26988"/>
                  </a:moveTo>
                  <a:cubicBezTo>
                    <a:pt x="141023" y="31751"/>
                    <a:pt x="141023" y="31751"/>
                    <a:pt x="139700" y="31751"/>
                  </a:cubicBezTo>
                  <a:cubicBezTo>
                    <a:pt x="143669" y="31751"/>
                    <a:pt x="143669" y="31751"/>
                    <a:pt x="144992" y="30163"/>
                  </a:cubicBezTo>
                  <a:cubicBezTo>
                    <a:pt x="143669" y="31751"/>
                    <a:pt x="143669" y="31751"/>
                    <a:pt x="144992" y="31751"/>
                  </a:cubicBezTo>
                  <a:cubicBezTo>
                    <a:pt x="144992" y="31751"/>
                    <a:pt x="144992" y="31751"/>
                    <a:pt x="146315" y="30163"/>
                  </a:cubicBezTo>
                  <a:cubicBezTo>
                    <a:pt x="147638" y="30163"/>
                    <a:pt x="147638" y="30163"/>
                    <a:pt x="147638" y="26988"/>
                  </a:cubicBezTo>
                  <a:close/>
                  <a:moveTo>
                    <a:pt x="195455" y="23813"/>
                  </a:moveTo>
                  <a:cubicBezTo>
                    <a:pt x="195455" y="25136"/>
                    <a:pt x="194108" y="25136"/>
                    <a:pt x="194108" y="25136"/>
                  </a:cubicBezTo>
                  <a:cubicBezTo>
                    <a:pt x="192761" y="25136"/>
                    <a:pt x="192761" y="25136"/>
                    <a:pt x="192761" y="25136"/>
                  </a:cubicBezTo>
                  <a:cubicBezTo>
                    <a:pt x="192761" y="25136"/>
                    <a:pt x="191414" y="25136"/>
                    <a:pt x="191414" y="25136"/>
                  </a:cubicBezTo>
                  <a:cubicBezTo>
                    <a:pt x="190067" y="26459"/>
                    <a:pt x="190067" y="27782"/>
                    <a:pt x="190067" y="29104"/>
                  </a:cubicBezTo>
                  <a:cubicBezTo>
                    <a:pt x="190067" y="29104"/>
                    <a:pt x="188720" y="27782"/>
                    <a:pt x="187373" y="27782"/>
                  </a:cubicBezTo>
                  <a:cubicBezTo>
                    <a:pt x="186026" y="27782"/>
                    <a:pt x="184679" y="27782"/>
                    <a:pt x="184679" y="27782"/>
                  </a:cubicBezTo>
                  <a:cubicBezTo>
                    <a:pt x="183332" y="27782"/>
                    <a:pt x="181985" y="26459"/>
                    <a:pt x="179292" y="26459"/>
                  </a:cubicBezTo>
                  <a:cubicBezTo>
                    <a:pt x="179292" y="26459"/>
                    <a:pt x="179292" y="29104"/>
                    <a:pt x="179292" y="29104"/>
                  </a:cubicBezTo>
                  <a:cubicBezTo>
                    <a:pt x="179292" y="29104"/>
                    <a:pt x="177945" y="29104"/>
                    <a:pt x="176598" y="27782"/>
                  </a:cubicBezTo>
                  <a:cubicBezTo>
                    <a:pt x="175251" y="31750"/>
                    <a:pt x="172557" y="33073"/>
                    <a:pt x="169863" y="37042"/>
                  </a:cubicBezTo>
                  <a:cubicBezTo>
                    <a:pt x="171210" y="37042"/>
                    <a:pt x="173904" y="38365"/>
                    <a:pt x="173904" y="38365"/>
                  </a:cubicBezTo>
                  <a:cubicBezTo>
                    <a:pt x="176598" y="39688"/>
                    <a:pt x="177945" y="43657"/>
                    <a:pt x="179292" y="44979"/>
                  </a:cubicBezTo>
                  <a:cubicBezTo>
                    <a:pt x="179292" y="46302"/>
                    <a:pt x="179292" y="47625"/>
                    <a:pt x="179292" y="48948"/>
                  </a:cubicBezTo>
                  <a:cubicBezTo>
                    <a:pt x="180639" y="50271"/>
                    <a:pt x="180639" y="51594"/>
                    <a:pt x="181985" y="52917"/>
                  </a:cubicBezTo>
                  <a:cubicBezTo>
                    <a:pt x="180639" y="55563"/>
                    <a:pt x="179292" y="56886"/>
                    <a:pt x="179292" y="59532"/>
                  </a:cubicBezTo>
                  <a:cubicBezTo>
                    <a:pt x="177945" y="60854"/>
                    <a:pt x="177945" y="60854"/>
                    <a:pt x="177945" y="60854"/>
                  </a:cubicBezTo>
                  <a:cubicBezTo>
                    <a:pt x="177945" y="63500"/>
                    <a:pt x="180639" y="64823"/>
                    <a:pt x="180639" y="68792"/>
                  </a:cubicBezTo>
                  <a:cubicBezTo>
                    <a:pt x="183332" y="68792"/>
                    <a:pt x="184679" y="71438"/>
                    <a:pt x="187373" y="71438"/>
                  </a:cubicBezTo>
                  <a:cubicBezTo>
                    <a:pt x="190067" y="71438"/>
                    <a:pt x="190067" y="70115"/>
                    <a:pt x="188720" y="67469"/>
                  </a:cubicBezTo>
                  <a:cubicBezTo>
                    <a:pt x="192761" y="67469"/>
                    <a:pt x="204884" y="60854"/>
                    <a:pt x="214313" y="50271"/>
                  </a:cubicBezTo>
                  <a:cubicBezTo>
                    <a:pt x="212966" y="50271"/>
                    <a:pt x="208925" y="47625"/>
                    <a:pt x="208925" y="47625"/>
                  </a:cubicBezTo>
                  <a:cubicBezTo>
                    <a:pt x="208925" y="46302"/>
                    <a:pt x="210272" y="46302"/>
                    <a:pt x="214313" y="46302"/>
                  </a:cubicBezTo>
                  <a:cubicBezTo>
                    <a:pt x="212966" y="44979"/>
                    <a:pt x="211619" y="42334"/>
                    <a:pt x="210272" y="41011"/>
                  </a:cubicBezTo>
                  <a:cubicBezTo>
                    <a:pt x="211619" y="41011"/>
                    <a:pt x="211619" y="41011"/>
                    <a:pt x="214313" y="42334"/>
                  </a:cubicBezTo>
                  <a:cubicBezTo>
                    <a:pt x="212966" y="41011"/>
                    <a:pt x="212966" y="39688"/>
                    <a:pt x="212966" y="38365"/>
                  </a:cubicBezTo>
                  <a:cubicBezTo>
                    <a:pt x="206231" y="33073"/>
                    <a:pt x="204884" y="26459"/>
                    <a:pt x="204884" y="26459"/>
                  </a:cubicBezTo>
                  <a:cubicBezTo>
                    <a:pt x="202190" y="29104"/>
                    <a:pt x="200843" y="29104"/>
                    <a:pt x="199496" y="27782"/>
                  </a:cubicBezTo>
                  <a:cubicBezTo>
                    <a:pt x="199496" y="27782"/>
                    <a:pt x="198149" y="26459"/>
                    <a:pt x="198149" y="26459"/>
                  </a:cubicBezTo>
                  <a:cubicBezTo>
                    <a:pt x="198149" y="26459"/>
                    <a:pt x="199496" y="26459"/>
                    <a:pt x="200843" y="25136"/>
                  </a:cubicBezTo>
                  <a:cubicBezTo>
                    <a:pt x="196802" y="23813"/>
                    <a:pt x="196802" y="23813"/>
                    <a:pt x="196802" y="23813"/>
                  </a:cubicBezTo>
                  <a:cubicBezTo>
                    <a:pt x="195455" y="23813"/>
                    <a:pt x="195455" y="23813"/>
                    <a:pt x="195455" y="23813"/>
                  </a:cubicBezTo>
                  <a:close/>
                  <a:moveTo>
                    <a:pt x="169069" y="0"/>
                  </a:moveTo>
                  <a:cubicBezTo>
                    <a:pt x="262443" y="0"/>
                    <a:pt x="338138" y="75339"/>
                    <a:pt x="338138" y="168275"/>
                  </a:cubicBezTo>
                  <a:cubicBezTo>
                    <a:pt x="338138" y="261211"/>
                    <a:pt x="262443" y="336550"/>
                    <a:pt x="169069" y="336550"/>
                  </a:cubicBezTo>
                  <a:cubicBezTo>
                    <a:pt x="75695" y="336550"/>
                    <a:pt x="0" y="261211"/>
                    <a:pt x="0" y="168275"/>
                  </a:cubicBezTo>
                  <a:cubicBezTo>
                    <a:pt x="0" y="75339"/>
                    <a:pt x="75695" y="0"/>
                    <a:pt x="169069" y="0"/>
                  </a:cubicBezTo>
                  <a:close/>
                </a:path>
              </a:pathLst>
            </a:custGeom>
            <a:solidFill>
              <a:srgbClr val="DE0000"/>
            </a:solidFill>
            <a:ln>
              <a:noFill/>
            </a:ln>
          </p:spPr>
          <p:txBody>
            <a:bodyPr/>
            <a:p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sp>
        <p:nvSpPr>
          <p:cNvPr id="37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38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39" name="直接连接符 38"/>
          <p:cNvCxnSpPr>
            <a:stCxn id="53" idx="3"/>
          </p:cNvCxnSpPr>
          <p:nvPr/>
        </p:nvCxnSpPr>
        <p:spPr>
          <a:xfrm flipV="1">
            <a:off x="3150870" y="556260"/>
            <a:ext cx="7988935" cy="50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47" name="直接连接符 46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文本框 52"/>
          <p:cNvSpPr txBox="1"/>
          <p:nvPr/>
        </p:nvSpPr>
        <p:spPr>
          <a:xfrm>
            <a:off x="1189717" y="300521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/>
            <a:r>
              <a:rPr lang="zh-CN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sym typeface="+mn-ea"/>
              </a:rPr>
              <a:t>建立工作群</a:t>
            </a:r>
            <a:endParaRPr lang="zh-CN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思源宋体 CN" panose="02020400000000000000" charset="-122"/>
              <a:ea typeface="思源宋体 CN" panose="020204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676275" y="3632200"/>
            <a:ext cx="10738485" cy="806450"/>
            <a:chOff x="444098" y="3162300"/>
            <a:chExt cx="11110913" cy="806450"/>
          </a:xfrm>
          <a:solidFill>
            <a:srgbClr val="DE0000"/>
          </a:solidFill>
        </p:grpSpPr>
        <p:sp>
          <p:nvSpPr>
            <p:cNvPr id="13" name="Freeform 5"/>
            <p:cNvSpPr/>
            <p:nvPr/>
          </p:nvSpPr>
          <p:spPr bwMode="auto">
            <a:xfrm>
              <a:off x="496486" y="3162300"/>
              <a:ext cx="1222375" cy="373063"/>
            </a:xfrm>
            <a:custGeom>
              <a:avLst/>
              <a:gdLst>
                <a:gd name="T0" fmla="*/ 2452 w 3360"/>
                <a:gd name="T1" fmla="*/ 0 h 1014"/>
                <a:gd name="T2" fmla="*/ 2226 w 3360"/>
                <a:gd name="T3" fmla="*/ 30 h 1014"/>
                <a:gd name="T4" fmla="*/ 2420 w 3360"/>
                <a:gd name="T5" fmla="*/ 496 h 1014"/>
                <a:gd name="T6" fmla="*/ 2050 w 3360"/>
                <a:gd name="T7" fmla="*/ 72 h 1014"/>
                <a:gd name="T8" fmla="*/ 1698 w 3360"/>
                <a:gd name="T9" fmla="*/ 180 h 1014"/>
                <a:gd name="T10" fmla="*/ 1889 w 3360"/>
                <a:gd name="T11" fmla="*/ 640 h 1014"/>
                <a:gd name="T12" fmla="*/ 1538 w 3360"/>
                <a:gd name="T13" fmla="*/ 237 h 1014"/>
                <a:gd name="T14" fmla="*/ 1114 w 3360"/>
                <a:gd name="T15" fmla="*/ 407 h 1014"/>
                <a:gd name="T16" fmla="*/ 1275 w 3360"/>
                <a:gd name="T17" fmla="*/ 793 h 1014"/>
                <a:gd name="T18" fmla="*/ 988 w 3360"/>
                <a:gd name="T19" fmla="*/ 463 h 1014"/>
                <a:gd name="T20" fmla="*/ 656 w 3360"/>
                <a:gd name="T21" fmla="*/ 624 h 1014"/>
                <a:gd name="T22" fmla="*/ 771 w 3360"/>
                <a:gd name="T23" fmla="*/ 897 h 1014"/>
                <a:gd name="T24" fmla="*/ 572 w 3360"/>
                <a:gd name="T25" fmla="*/ 669 h 1014"/>
                <a:gd name="T26" fmla="*/ 0 w 3360"/>
                <a:gd name="T27" fmla="*/ 1014 h 1014"/>
                <a:gd name="T28" fmla="*/ 3360 w 3360"/>
                <a:gd name="T29" fmla="*/ 1014 h 1014"/>
                <a:gd name="T30" fmla="*/ 2452 w 3360"/>
                <a:gd name="T31" fmla="*/ 0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60" h="1014">
                  <a:moveTo>
                    <a:pt x="2452" y="0"/>
                  </a:moveTo>
                  <a:cubicBezTo>
                    <a:pt x="2398" y="0"/>
                    <a:pt x="2321" y="10"/>
                    <a:pt x="2226" y="30"/>
                  </a:cubicBezTo>
                  <a:cubicBezTo>
                    <a:pt x="2319" y="261"/>
                    <a:pt x="2420" y="496"/>
                    <a:pt x="2420" y="496"/>
                  </a:cubicBezTo>
                  <a:lnTo>
                    <a:pt x="2050" y="72"/>
                  </a:lnTo>
                  <a:cubicBezTo>
                    <a:pt x="1945" y="101"/>
                    <a:pt x="1826" y="137"/>
                    <a:pt x="1698" y="180"/>
                  </a:cubicBezTo>
                  <a:cubicBezTo>
                    <a:pt x="1790" y="409"/>
                    <a:pt x="1889" y="640"/>
                    <a:pt x="1889" y="640"/>
                  </a:cubicBezTo>
                  <a:lnTo>
                    <a:pt x="1538" y="237"/>
                  </a:lnTo>
                  <a:cubicBezTo>
                    <a:pt x="1403" y="287"/>
                    <a:pt x="1260" y="344"/>
                    <a:pt x="1114" y="407"/>
                  </a:cubicBezTo>
                  <a:cubicBezTo>
                    <a:pt x="1196" y="610"/>
                    <a:pt x="1275" y="793"/>
                    <a:pt x="1275" y="793"/>
                  </a:cubicBezTo>
                  <a:lnTo>
                    <a:pt x="988" y="463"/>
                  </a:lnTo>
                  <a:cubicBezTo>
                    <a:pt x="878" y="514"/>
                    <a:pt x="767" y="567"/>
                    <a:pt x="656" y="624"/>
                  </a:cubicBezTo>
                  <a:cubicBezTo>
                    <a:pt x="719" y="777"/>
                    <a:pt x="771" y="897"/>
                    <a:pt x="771" y="897"/>
                  </a:cubicBezTo>
                  <a:lnTo>
                    <a:pt x="572" y="669"/>
                  </a:lnTo>
                  <a:cubicBezTo>
                    <a:pt x="375" y="774"/>
                    <a:pt x="181" y="889"/>
                    <a:pt x="0" y="1014"/>
                  </a:cubicBezTo>
                  <a:lnTo>
                    <a:pt x="3360" y="1014"/>
                  </a:lnTo>
                  <a:cubicBezTo>
                    <a:pt x="3360" y="1014"/>
                    <a:pt x="2786" y="0"/>
                    <a:pt x="245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496486" y="3594100"/>
              <a:ext cx="1222375" cy="374650"/>
            </a:xfrm>
            <a:custGeom>
              <a:avLst/>
              <a:gdLst>
                <a:gd name="T0" fmla="*/ 2452 w 3360"/>
                <a:gd name="T1" fmla="*/ 1014 h 1014"/>
                <a:gd name="T2" fmla="*/ 2226 w 3360"/>
                <a:gd name="T3" fmla="*/ 983 h 1014"/>
                <a:gd name="T4" fmla="*/ 2420 w 3360"/>
                <a:gd name="T5" fmla="*/ 517 h 1014"/>
                <a:gd name="T6" fmla="*/ 2050 w 3360"/>
                <a:gd name="T7" fmla="*/ 941 h 1014"/>
                <a:gd name="T8" fmla="*/ 1698 w 3360"/>
                <a:gd name="T9" fmla="*/ 833 h 1014"/>
                <a:gd name="T10" fmla="*/ 1889 w 3360"/>
                <a:gd name="T11" fmla="*/ 373 h 1014"/>
                <a:gd name="T12" fmla="*/ 1538 w 3360"/>
                <a:gd name="T13" fmla="*/ 776 h 1014"/>
                <a:gd name="T14" fmla="*/ 1114 w 3360"/>
                <a:gd name="T15" fmla="*/ 606 h 1014"/>
                <a:gd name="T16" fmla="*/ 1275 w 3360"/>
                <a:gd name="T17" fmla="*/ 220 h 1014"/>
                <a:gd name="T18" fmla="*/ 988 w 3360"/>
                <a:gd name="T19" fmla="*/ 550 h 1014"/>
                <a:gd name="T20" fmla="*/ 656 w 3360"/>
                <a:gd name="T21" fmla="*/ 389 h 1014"/>
                <a:gd name="T22" fmla="*/ 771 w 3360"/>
                <a:gd name="T23" fmla="*/ 116 h 1014"/>
                <a:gd name="T24" fmla="*/ 572 w 3360"/>
                <a:gd name="T25" fmla="*/ 345 h 1014"/>
                <a:gd name="T26" fmla="*/ 0 w 3360"/>
                <a:gd name="T27" fmla="*/ 0 h 1014"/>
                <a:gd name="T28" fmla="*/ 3360 w 3360"/>
                <a:gd name="T29" fmla="*/ 0 h 1014"/>
                <a:gd name="T30" fmla="*/ 2452 w 3360"/>
                <a:gd name="T31" fmla="*/ 1014 h 10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60" h="1014">
                  <a:moveTo>
                    <a:pt x="2452" y="1014"/>
                  </a:moveTo>
                  <a:cubicBezTo>
                    <a:pt x="2398" y="1014"/>
                    <a:pt x="2321" y="1003"/>
                    <a:pt x="2226" y="983"/>
                  </a:cubicBezTo>
                  <a:cubicBezTo>
                    <a:pt x="2319" y="752"/>
                    <a:pt x="2420" y="517"/>
                    <a:pt x="2420" y="517"/>
                  </a:cubicBezTo>
                  <a:lnTo>
                    <a:pt x="2050" y="941"/>
                  </a:lnTo>
                  <a:cubicBezTo>
                    <a:pt x="1945" y="913"/>
                    <a:pt x="1826" y="877"/>
                    <a:pt x="1698" y="833"/>
                  </a:cubicBezTo>
                  <a:cubicBezTo>
                    <a:pt x="1790" y="604"/>
                    <a:pt x="1889" y="373"/>
                    <a:pt x="1889" y="373"/>
                  </a:cubicBezTo>
                  <a:lnTo>
                    <a:pt x="1538" y="776"/>
                  </a:lnTo>
                  <a:cubicBezTo>
                    <a:pt x="1403" y="727"/>
                    <a:pt x="1260" y="670"/>
                    <a:pt x="1114" y="606"/>
                  </a:cubicBezTo>
                  <a:cubicBezTo>
                    <a:pt x="1196" y="404"/>
                    <a:pt x="1275" y="220"/>
                    <a:pt x="1275" y="220"/>
                  </a:cubicBezTo>
                  <a:lnTo>
                    <a:pt x="988" y="550"/>
                  </a:lnTo>
                  <a:cubicBezTo>
                    <a:pt x="878" y="500"/>
                    <a:pt x="767" y="446"/>
                    <a:pt x="656" y="389"/>
                  </a:cubicBezTo>
                  <a:cubicBezTo>
                    <a:pt x="719" y="236"/>
                    <a:pt x="771" y="116"/>
                    <a:pt x="771" y="116"/>
                  </a:cubicBezTo>
                  <a:lnTo>
                    <a:pt x="572" y="345"/>
                  </a:lnTo>
                  <a:cubicBezTo>
                    <a:pt x="375" y="240"/>
                    <a:pt x="181" y="124"/>
                    <a:pt x="0" y="0"/>
                  </a:cubicBezTo>
                  <a:lnTo>
                    <a:pt x="3360" y="0"/>
                  </a:lnTo>
                  <a:cubicBezTo>
                    <a:pt x="3360" y="0"/>
                    <a:pt x="2786" y="1014"/>
                    <a:pt x="2452" y="10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5" name="Freeform 7"/>
            <p:cNvSpPr/>
            <p:nvPr/>
          </p:nvSpPr>
          <p:spPr bwMode="auto">
            <a:xfrm>
              <a:off x="444098" y="3535363"/>
              <a:ext cx="10968038" cy="58738"/>
            </a:xfrm>
            <a:custGeom>
              <a:avLst/>
              <a:gdLst>
                <a:gd name="T0" fmla="*/ 80 w 30160"/>
                <a:gd name="T1" fmla="*/ 160 h 160"/>
                <a:gd name="T2" fmla="*/ 0 w 30160"/>
                <a:gd name="T3" fmla="*/ 80 h 160"/>
                <a:gd name="T4" fmla="*/ 80 w 30160"/>
                <a:gd name="T5" fmla="*/ 0 h 160"/>
                <a:gd name="T6" fmla="*/ 30080 w 30160"/>
                <a:gd name="T7" fmla="*/ 0 h 160"/>
                <a:gd name="T8" fmla="*/ 30160 w 30160"/>
                <a:gd name="T9" fmla="*/ 80 h 160"/>
                <a:gd name="T10" fmla="*/ 30080 w 30160"/>
                <a:gd name="T11" fmla="*/ 160 h 160"/>
                <a:gd name="T12" fmla="*/ 80 w 30160"/>
                <a:gd name="T13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160" h="160">
                  <a:moveTo>
                    <a:pt x="80" y="160"/>
                  </a:moveTo>
                  <a:cubicBezTo>
                    <a:pt x="36" y="160"/>
                    <a:pt x="0" y="124"/>
                    <a:pt x="0" y="80"/>
                  </a:cubicBezTo>
                  <a:cubicBezTo>
                    <a:pt x="0" y="36"/>
                    <a:pt x="36" y="0"/>
                    <a:pt x="80" y="0"/>
                  </a:cubicBezTo>
                  <a:lnTo>
                    <a:pt x="30080" y="0"/>
                  </a:lnTo>
                  <a:cubicBezTo>
                    <a:pt x="30124" y="0"/>
                    <a:pt x="30160" y="36"/>
                    <a:pt x="30160" y="80"/>
                  </a:cubicBezTo>
                  <a:cubicBezTo>
                    <a:pt x="30160" y="124"/>
                    <a:pt x="30124" y="160"/>
                    <a:pt x="30080" y="160"/>
                  </a:cubicBezTo>
                  <a:lnTo>
                    <a:pt x="80" y="16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6" name="Freeform 8"/>
            <p:cNvSpPr/>
            <p:nvPr/>
          </p:nvSpPr>
          <p:spPr bwMode="auto">
            <a:xfrm>
              <a:off x="11270848" y="3438525"/>
              <a:ext cx="284163" cy="252413"/>
            </a:xfrm>
            <a:custGeom>
              <a:avLst/>
              <a:gdLst>
                <a:gd name="T0" fmla="*/ 784 w 784"/>
                <a:gd name="T1" fmla="*/ 343 h 686"/>
                <a:gd name="T2" fmla="*/ 0 w 784"/>
                <a:gd name="T3" fmla="*/ 686 h 686"/>
                <a:gd name="T4" fmla="*/ 248 w 784"/>
                <a:gd name="T5" fmla="*/ 343 h 686"/>
                <a:gd name="T6" fmla="*/ 0 w 784"/>
                <a:gd name="T7" fmla="*/ 0 h 686"/>
                <a:gd name="T8" fmla="*/ 784 w 784"/>
                <a:gd name="T9" fmla="*/ 343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4" h="686">
                  <a:moveTo>
                    <a:pt x="784" y="343"/>
                  </a:moveTo>
                  <a:lnTo>
                    <a:pt x="0" y="686"/>
                  </a:lnTo>
                  <a:lnTo>
                    <a:pt x="248" y="343"/>
                  </a:lnTo>
                  <a:lnTo>
                    <a:pt x="0" y="0"/>
                  </a:lnTo>
                  <a:lnTo>
                    <a:pt x="784" y="3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lt1"/>
                </a:solidFill>
                <a:latin typeface="inpin heiti" charset="-122"/>
                <a:ea typeface="inpin heiti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727325" y="3862705"/>
            <a:ext cx="963930" cy="1887220"/>
            <a:chOff x="4295" y="6083"/>
            <a:chExt cx="1518" cy="2972"/>
          </a:xfrm>
        </p:grpSpPr>
        <p:sp>
          <p:nvSpPr>
            <p:cNvPr id="17" name="椭圆 16"/>
            <p:cNvSpPr/>
            <p:nvPr/>
          </p:nvSpPr>
          <p:spPr>
            <a:xfrm>
              <a:off x="4797" y="6083"/>
              <a:ext cx="470" cy="470"/>
            </a:xfrm>
            <a:prstGeom prst="ellipse">
              <a:avLst/>
            </a:prstGeom>
            <a:solidFill>
              <a:srgbClr val="DE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3" name="Freeform 116"/>
            <p:cNvSpPr>
              <a:spLocks noChangeAspect="1"/>
            </p:cNvSpPr>
            <p:nvPr/>
          </p:nvSpPr>
          <p:spPr bwMode="auto">
            <a:xfrm flipV="1">
              <a:off x="4295" y="6669"/>
              <a:ext cx="1518" cy="2386"/>
            </a:xfrm>
            <a:custGeom>
              <a:avLst/>
              <a:gdLst>
                <a:gd name="T0" fmla="*/ 1504 w 3008"/>
                <a:gd name="T1" fmla="*/ 5619 h 5619"/>
                <a:gd name="T2" fmla="*/ 0 w 3008"/>
                <a:gd name="T3" fmla="*/ 1504 h 5619"/>
                <a:gd name="T4" fmla="*/ 1504 w 3008"/>
                <a:gd name="T5" fmla="*/ 0 h 5619"/>
                <a:gd name="T6" fmla="*/ 3008 w 3008"/>
                <a:gd name="T7" fmla="*/ 1504 h 5619"/>
                <a:gd name="T8" fmla="*/ 1504 w 3008"/>
                <a:gd name="T9" fmla="*/ 5619 h 5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8" h="5619">
                  <a:moveTo>
                    <a:pt x="1504" y="5619"/>
                  </a:moveTo>
                  <a:cubicBezTo>
                    <a:pt x="1101" y="4550"/>
                    <a:pt x="0" y="2701"/>
                    <a:pt x="0" y="1504"/>
                  </a:cubicBezTo>
                  <a:cubicBezTo>
                    <a:pt x="0" y="673"/>
                    <a:pt x="674" y="0"/>
                    <a:pt x="1504" y="0"/>
                  </a:cubicBezTo>
                  <a:cubicBezTo>
                    <a:pt x="2335" y="0"/>
                    <a:pt x="3008" y="673"/>
                    <a:pt x="3008" y="1504"/>
                  </a:cubicBezTo>
                  <a:cubicBezTo>
                    <a:pt x="3008" y="2702"/>
                    <a:pt x="1907" y="4550"/>
                    <a:pt x="1504" y="5619"/>
                  </a:cubicBezTo>
                  <a:close/>
                </a:path>
              </a:pathLst>
            </a:custGeom>
            <a:solidFill>
              <a:srgbClr val="DE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4346" y="7744"/>
              <a:ext cx="1417" cy="1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spc="-1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  <a:endParaRPr lang="en-US" altLang="zh-CN" sz="4000" spc="-15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9055735" y="3855720"/>
            <a:ext cx="963930" cy="1894205"/>
            <a:chOff x="14261" y="6072"/>
            <a:chExt cx="1518" cy="2983"/>
          </a:xfrm>
        </p:grpSpPr>
        <p:sp>
          <p:nvSpPr>
            <p:cNvPr id="34" name="Freeform 116"/>
            <p:cNvSpPr>
              <a:spLocks noChangeAspect="1"/>
            </p:cNvSpPr>
            <p:nvPr/>
          </p:nvSpPr>
          <p:spPr bwMode="auto">
            <a:xfrm flipV="1">
              <a:off x="14261" y="6669"/>
              <a:ext cx="1518" cy="2386"/>
            </a:xfrm>
            <a:custGeom>
              <a:avLst/>
              <a:gdLst>
                <a:gd name="T0" fmla="*/ 1504 w 3008"/>
                <a:gd name="T1" fmla="*/ 5619 h 5619"/>
                <a:gd name="T2" fmla="*/ 0 w 3008"/>
                <a:gd name="T3" fmla="*/ 1504 h 5619"/>
                <a:gd name="T4" fmla="*/ 1504 w 3008"/>
                <a:gd name="T5" fmla="*/ 0 h 5619"/>
                <a:gd name="T6" fmla="*/ 3008 w 3008"/>
                <a:gd name="T7" fmla="*/ 1504 h 5619"/>
                <a:gd name="T8" fmla="*/ 1504 w 3008"/>
                <a:gd name="T9" fmla="*/ 5619 h 5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8" h="5619">
                  <a:moveTo>
                    <a:pt x="1504" y="5619"/>
                  </a:moveTo>
                  <a:cubicBezTo>
                    <a:pt x="1101" y="4550"/>
                    <a:pt x="0" y="2701"/>
                    <a:pt x="0" y="1504"/>
                  </a:cubicBezTo>
                  <a:cubicBezTo>
                    <a:pt x="0" y="673"/>
                    <a:pt x="674" y="0"/>
                    <a:pt x="1504" y="0"/>
                  </a:cubicBezTo>
                  <a:cubicBezTo>
                    <a:pt x="2335" y="0"/>
                    <a:pt x="3008" y="673"/>
                    <a:pt x="3008" y="1504"/>
                  </a:cubicBezTo>
                  <a:cubicBezTo>
                    <a:pt x="3008" y="2702"/>
                    <a:pt x="1907" y="4550"/>
                    <a:pt x="1504" y="5619"/>
                  </a:cubicBezTo>
                  <a:close/>
                </a:path>
              </a:pathLst>
            </a:custGeom>
            <a:solidFill>
              <a:srgbClr val="DE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14785" y="6072"/>
              <a:ext cx="469" cy="470"/>
            </a:xfrm>
            <a:prstGeom prst="ellipse">
              <a:avLst/>
            </a:prstGeom>
            <a:solidFill>
              <a:srgbClr val="DE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4295" y="7729"/>
              <a:ext cx="1484" cy="1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spc="-1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  <a:endParaRPr lang="en-US" altLang="zh-CN" sz="4000" spc="-15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827395" y="2206625"/>
            <a:ext cx="963930" cy="1935480"/>
            <a:chOff x="9177" y="3475"/>
            <a:chExt cx="1518" cy="3048"/>
          </a:xfrm>
        </p:grpSpPr>
        <p:sp>
          <p:nvSpPr>
            <p:cNvPr id="33" name="Freeform 116"/>
            <p:cNvSpPr>
              <a:spLocks noChangeAspect="1"/>
            </p:cNvSpPr>
            <p:nvPr/>
          </p:nvSpPr>
          <p:spPr bwMode="auto">
            <a:xfrm>
              <a:off x="9177" y="3475"/>
              <a:ext cx="1518" cy="2386"/>
            </a:xfrm>
            <a:custGeom>
              <a:avLst/>
              <a:gdLst>
                <a:gd name="T0" fmla="*/ 1504 w 3008"/>
                <a:gd name="T1" fmla="*/ 5619 h 5619"/>
                <a:gd name="T2" fmla="*/ 0 w 3008"/>
                <a:gd name="T3" fmla="*/ 1504 h 5619"/>
                <a:gd name="T4" fmla="*/ 1504 w 3008"/>
                <a:gd name="T5" fmla="*/ 0 h 5619"/>
                <a:gd name="T6" fmla="*/ 3008 w 3008"/>
                <a:gd name="T7" fmla="*/ 1504 h 5619"/>
                <a:gd name="T8" fmla="*/ 1504 w 3008"/>
                <a:gd name="T9" fmla="*/ 5619 h 5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8" h="5619">
                  <a:moveTo>
                    <a:pt x="1504" y="5619"/>
                  </a:moveTo>
                  <a:cubicBezTo>
                    <a:pt x="1101" y="4550"/>
                    <a:pt x="0" y="2701"/>
                    <a:pt x="0" y="1504"/>
                  </a:cubicBezTo>
                  <a:cubicBezTo>
                    <a:pt x="0" y="673"/>
                    <a:pt x="674" y="0"/>
                    <a:pt x="1504" y="0"/>
                  </a:cubicBezTo>
                  <a:cubicBezTo>
                    <a:pt x="2335" y="0"/>
                    <a:pt x="3008" y="673"/>
                    <a:pt x="3008" y="1504"/>
                  </a:cubicBezTo>
                  <a:cubicBezTo>
                    <a:pt x="3008" y="2702"/>
                    <a:pt x="1907" y="4550"/>
                    <a:pt x="1504" y="5619"/>
                  </a:cubicBezTo>
                  <a:close/>
                </a:path>
              </a:pathLst>
            </a:custGeom>
            <a:solidFill>
              <a:srgbClr val="DE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9701" y="6053"/>
              <a:ext cx="469" cy="470"/>
            </a:xfrm>
            <a:prstGeom prst="ellipse">
              <a:avLst/>
            </a:prstGeom>
            <a:solidFill>
              <a:srgbClr val="DE0000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9258" y="3727"/>
              <a:ext cx="1316" cy="1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000" spc="-150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  <a:endParaRPr lang="en-US" altLang="zh-CN" sz="4000" spc="-15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452620" y="843280"/>
            <a:ext cx="3823335" cy="687705"/>
            <a:chOff x="7012" y="1328"/>
            <a:chExt cx="6021" cy="1083"/>
          </a:xfrm>
        </p:grpSpPr>
        <p:grpSp>
          <p:nvGrpSpPr>
            <p:cNvPr id="52" name="组合 51"/>
            <p:cNvGrpSpPr/>
            <p:nvPr/>
          </p:nvGrpSpPr>
          <p:grpSpPr>
            <a:xfrm>
              <a:off x="7012" y="1328"/>
              <a:ext cx="6021" cy="1083"/>
              <a:chOff x="6502" y="1277"/>
              <a:chExt cx="6021" cy="1083"/>
            </a:xfrm>
          </p:grpSpPr>
          <p:sp>
            <p:nvSpPr>
              <p:cNvPr id="50" name="燕尾形 49"/>
              <p:cNvSpPr/>
              <p:nvPr/>
            </p:nvSpPr>
            <p:spPr>
              <a:xfrm>
                <a:off x="6502" y="1277"/>
                <a:ext cx="1732" cy="1083"/>
              </a:xfrm>
              <a:prstGeom prst="chevron">
                <a:avLst/>
              </a:prstGeom>
              <a:solidFill>
                <a:srgbClr val="DE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51" name="燕尾形 50"/>
              <p:cNvSpPr/>
              <p:nvPr/>
            </p:nvSpPr>
            <p:spPr>
              <a:xfrm flipH="1">
                <a:off x="10791" y="1277"/>
                <a:ext cx="1732" cy="1083"/>
              </a:xfrm>
              <a:prstGeom prst="chevron">
                <a:avLst/>
              </a:prstGeom>
              <a:solidFill>
                <a:srgbClr val="DE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6" name="矩形 45"/>
              <p:cNvSpPr/>
              <p:nvPr/>
            </p:nvSpPr>
            <p:spPr>
              <a:xfrm>
                <a:off x="7198" y="1277"/>
                <a:ext cx="4656" cy="1082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b="1"/>
              </a:p>
            </p:txBody>
          </p:sp>
        </p:grpSp>
        <p:sp>
          <p:nvSpPr>
            <p:cNvPr id="56" name="文本框 55"/>
            <p:cNvSpPr txBox="1"/>
            <p:nvPr/>
          </p:nvSpPr>
          <p:spPr>
            <a:xfrm>
              <a:off x="8236" y="1447"/>
              <a:ext cx="3574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 sz="3200" b="1" spc="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探索创新</a:t>
              </a:r>
              <a:endParaRPr lang="zh-CN" altLang="en-US" sz="3200" b="1" spc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587500" y="1790065"/>
            <a:ext cx="3757295" cy="2421255"/>
            <a:chOff x="2590" y="2819"/>
            <a:chExt cx="5827" cy="3813"/>
          </a:xfrm>
        </p:grpSpPr>
        <p:sp>
          <p:nvSpPr>
            <p:cNvPr id="38" name="文本框 37"/>
            <p:cNvSpPr txBox="1"/>
            <p:nvPr/>
          </p:nvSpPr>
          <p:spPr>
            <a:xfrm>
              <a:off x="4030" y="2819"/>
              <a:ext cx="2890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 b="1" spc="400" dirty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不定期简报</a:t>
              </a:r>
              <a:endParaRPr lang="zh-CN" altLang="en-US" sz="2200" b="1" spc="400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590" y="3407"/>
              <a:ext cx="5827" cy="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对八大内容明细，进行常态化监测、查漏补缺和持续完善。即公开事项的名称【一级事项，二级事项】，内容（要素），依据，时限，主体，方式【主动，依申请公开】，渠道和载体，公开对象【全社会，特定群众】。</a:t>
              </a: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也欢迎大家积极报送亮点特色工作及经验材料。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ctr">
                <a:lnSpc>
                  <a:spcPct val="130000"/>
                </a:lnSpc>
              </a:pP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3700780" y="4210050"/>
            <a:ext cx="5321935" cy="2421255"/>
            <a:chOff x="5828" y="6630"/>
            <a:chExt cx="8381" cy="3813"/>
          </a:xfrm>
        </p:grpSpPr>
        <p:sp>
          <p:nvSpPr>
            <p:cNvPr id="40" name="文本框 39"/>
            <p:cNvSpPr txBox="1"/>
            <p:nvPr/>
          </p:nvSpPr>
          <p:spPr>
            <a:xfrm>
              <a:off x="7485" y="6630"/>
              <a:ext cx="5102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 b="1" spc="400" dirty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综合查询，全文检索</a:t>
              </a:r>
              <a:endParaRPr lang="zh-CN" altLang="en-US" sz="2200" b="1" spc="400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5828" y="7218"/>
              <a:ext cx="8381" cy="3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30000"/>
                </a:lnSpc>
              </a:pPr>
              <a:r>
                <a:rPr lang="zh-CN" altLang="en-US" sz="14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提取通用条件进行综合查询，全文检索筛选过滤公开事项，查询条件包括公开依据（《政府信息公开条例》、《关于全面推进政务公开工作意见》、国办《关于推进重大建设项目批准和实施领域政府信息公开的意见》等），公开渠道和载体，公开对象（全社会、特定群众），公开方式（主动、依申请公开），公开时限（信息形成20个工作日内公开；行政许可、行政处罚事项应自作出行政决定之日起7个工作日内公示等），高频事项等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7499985" y="1733550"/>
            <a:ext cx="3776980" cy="2141855"/>
            <a:chOff x="11811" y="2730"/>
            <a:chExt cx="5948" cy="3373"/>
          </a:xfrm>
        </p:grpSpPr>
        <p:sp>
          <p:nvSpPr>
            <p:cNvPr id="42" name="文本框 41"/>
            <p:cNvSpPr txBox="1"/>
            <p:nvPr/>
          </p:nvSpPr>
          <p:spPr>
            <a:xfrm>
              <a:off x="13410" y="2730"/>
              <a:ext cx="3629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 b="1" spc="400" dirty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延伸平台传播</a:t>
              </a:r>
              <a:endParaRPr lang="zh-CN" altLang="en-US" sz="2200" b="1" spc="400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1811" y="3318"/>
              <a:ext cx="5948" cy="2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充分发挥政务新媒体、12345政务热线、政策解读专栏、LED显示屏、手机短信、村（社区）公开栏、基层综合窗等渠道作用，实现多元化传播、全方位覆盖；加强政务信息资源的标准化、信息化管理，充分借助网络技术优势，有效降低管理成本、提高管理效率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208280" y="1114425"/>
            <a:ext cx="33312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3200" spc="900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线下渠道建设</a:t>
            </a:r>
            <a:endParaRPr lang="zh-CN" altLang="en-US" sz="3200" spc="900" dirty="0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sp>
        <p:nvSpPr>
          <p:cNvPr id="61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62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63" name="直接连接符 62"/>
          <p:cNvCxnSpPr>
            <a:stCxn id="68" idx="3"/>
          </p:cNvCxnSpPr>
          <p:nvPr/>
        </p:nvCxnSpPr>
        <p:spPr>
          <a:xfrm flipV="1">
            <a:off x="3150870" y="556260"/>
            <a:ext cx="7988935" cy="508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65" name="直接连接符 64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文本框 67"/>
          <p:cNvSpPr txBox="1"/>
          <p:nvPr/>
        </p:nvSpPr>
        <p:spPr>
          <a:xfrm>
            <a:off x="1189717" y="300521"/>
            <a:ext cx="19608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l"/>
            <a:r>
              <a:rPr lang="zh-CN" altLang="en-US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宋体 CN" panose="02020400000000000000" charset="-122"/>
                <a:ea typeface="思源宋体 CN" panose="02020400000000000000" charset="-122"/>
                <a:sym typeface="+mn-ea"/>
              </a:rPr>
              <a:t>建立工作群</a:t>
            </a:r>
            <a:endParaRPr lang="zh-CN" altLang="en-US" sz="2800" dirty="0" smtClean="0">
              <a:solidFill>
                <a:schemeClr val="tx1">
                  <a:lumMod val="95000"/>
                  <a:lumOff val="5000"/>
                </a:schemeClr>
              </a:solidFill>
              <a:latin typeface="思源宋体 CN" panose="02020400000000000000" charset="-122"/>
              <a:ea typeface="思源宋体 CN" panose="020204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651775" y="2657476"/>
            <a:ext cx="2820988" cy="161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7" name="Freeform 7"/>
          <p:cNvSpPr/>
          <p:nvPr/>
        </p:nvSpPr>
        <p:spPr bwMode="auto">
          <a:xfrm>
            <a:off x="12827601" y="6657758"/>
            <a:ext cx="200242" cy="200242"/>
          </a:xfrm>
          <a:custGeom>
            <a:avLst/>
            <a:gdLst>
              <a:gd name="T0" fmla="*/ 43 w 43"/>
              <a:gd name="T1" fmla="*/ 0 h 43"/>
              <a:gd name="T2" fmla="*/ 0 w 43"/>
              <a:gd name="T3" fmla="*/ 43 h 43"/>
              <a:gd name="T4" fmla="*/ 43 w 43"/>
              <a:gd name="T5" fmla="*/ 43 h 43"/>
              <a:gd name="T6" fmla="*/ 43 w 43"/>
              <a:gd name="T7" fmla="*/ 0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3" h="43">
                <a:moveTo>
                  <a:pt x="43" y="0"/>
                </a:moveTo>
                <a:lnTo>
                  <a:pt x="0" y="43"/>
                </a:lnTo>
                <a:lnTo>
                  <a:pt x="43" y="43"/>
                </a:lnTo>
                <a:lnTo>
                  <a:pt x="43" y="0"/>
                </a:lnTo>
                <a:close/>
              </a:path>
            </a:pathLst>
          </a:custGeom>
          <a:solidFill>
            <a:srgbClr val="12222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8" name="Freeform 8"/>
          <p:cNvSpPr/>
          <p:nvPr/>
        </p:nvSpPr>
        <p:spPr bwMode="auto">
          <a:xfrm>
            <a:off x="11081314" y="4897502"/>
            <a:ext cx="1946526" cy="1960498"/>
          </a:xfrm>
          <a:custGeom>
            <a:avLst/>
            <a:gdLst>
              <a:gd name="T0" fmla="*/ 418 w 418"/>
              <a:gd name="T1" fmla="*/ 0 h 421"/>
              <a:gd name="T2" fmla="*/ 0 w 418"/>
              <a:gd name="T3" fmla="*/ 421 h 421"/>
              <a:gd name="T4" fmla="*/ 418 w 418"/>
              <a:gd name="T5" fmla="*/ 421 h 421"/>
              <a:gd name="T6" fmla="*/ 418 w 418"/>
              <a:gd name="T7" fmla="*/ 0 h 4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18" h="421">
                <a:moveTo>
                  <a:pt x="418" y="0"/>
                </a:moveTo>
                <a:lnTo>
                  <a:pt x="0" y="421"/>
                </a:lnTo>
                <a:lnTo>
                  <a:pt x="418" y="421"/>
                </a:lnTo>
                <a:lnTo>
                  <a:pt x="418" y="0"/>
                </a:lnTo>
                <a:close/>
              </a:path>
            </a:pathLst>
          </a:custGeom>
          <a:solidFill>
            <a:srgbClr val="1B2F4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dirty="0">
              <a:solidFill>
                <a:schemeClr val="lt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9" name="Freeform 9"/>
          <p:cNvSpPr/>
          <p:nvPr/>
        </p:nvSpPr>
        <p:spPr bwMode="auto">
          <a:xfrm>
            <a:off x="10233784" y="4054627"/>
            <a:ext cx="2794056" cy="2803370"/>
          </a:xfrm>
          <a:custGeom>
            <a:avLst/>
            <a:gdLst>
              <a:gd name="T0" fmla="*/ 600 w 600"/>
              <a:gd name="T1" fmla="*/ 0 h 602"/>
              <a:gd name="T2" fmla="*/ 0 w 600"/>
              <a:gd name="T3" fmla="*/ 602 h 602"/>
              <a:gd name="T4" fmla="*/ 469 w 600"/>
              <a:gd name="T5" fmla="*/ 602 h 602"/>
              <a:gd name="T6" fmla="*/ 600 w 600"/>
              <a:gd name="T7" fmla="*/ 471 h 602"/>
              <a:gd name="T8" fmla="*/ 600 w 600"/>
              <a:gd name="T9" fmla="*/ 0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0" h="602">
                <a:moveTo>
                  <a:pt x="600" y="0"/>
                </a:moveTo>
                <a:lnTo>
                  <a:pt x="0" y="602"/>
                </a:lnTo>
                <a:lnTo>
                  <a:pt x="469" y="602"/>
                </a:lnTo>
                <a:lnTo>
                  <a:pt x="600" y="471"/>
                </a:lnTo>
                <a:lnTo>
                  <a:pt x="600" y="0"/>
                </a:lnTo>
                <a:close/>
              </a:path>
            </a:pathLst>
          </a:custGeom>
          <a:solidFill>
            <a:srgbClr val="DE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0" name="Freeform 10"/>
          <p:cNvSpPr/>
          <p:nvPr/>
        </p:nvSpPr>
        <p:spPr bwMode="auto">
          <a:xfrm>
            <a:off x="8827442" y="2634317"/>
            <a:ext cx="4200398" cy="4223683"/>
          </a:xfrm>
          <a:custGeom>
            <a:avLst/>
            <a:gdLst>
              <a:gd name="T0" fmla="*/ 902 w 902"/>
              <a:gd name="T1" fmla="*/ 0 h 907"/>
              <a:gd name="T2" fmla="*/ 0 w 902"/>
              <a:gd name="T3" fmla="*/ 907 h 907"/>
              <a:gd name="T4" fmla="*/ 603 w 902"/>
              <a:gd name="T5" fmla="*/ 907 h 907"/>
              <a:gd name="T6" fmla="*/ 902 w 902"/>
              <a:gd name="T7" fmla="*/ 607 h 907"/>
              <a:gd name="T8" fmla="*/ 902 w 902"/>
              <a:gd name="T9" fmla="*/ 0 h 9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02" h="907">
                <a:moveTo>
                  <a:pt x="902" y="0"/>
                </a:moveTo>
                <a:lnTo>
                  <a:pt x="0" y="907"/>
                </a:lnTo>
                <a:lnTo>
                  <a:pt x="603" y="907"/>
                </a:lnTo>
                <a:lnTo>
                  <a:pt x="902" y="607"/>
                </a:lnTo>
                <a:lnTo>
                  <a:pt x="902" y="0"/>
                </a:lnTo>
                <a:close/>
              </a:path>
            </a:pathLst>
          </a:custGeom>
          <a:solidFill>
            <a:srgbClr val="1B2F4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dirty="0">
              <a:solidFill>
                <a:schemeClr val="lt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1" name="Freeform 11"/>
          <p:cNvSpPr/>
          <p:nvPr/>
        </p:nvSpPr>
        <p:spPr bwMode="auto">
          <a:xfrm>
            <a:off x="7295369" y="1940458"/>
            <a:ext cx="5732474" cy="4917539"/>
          </a:xfrm>
          <a:custGeom>
            <a:avLst/>
            <a:gdLst>
              <a:gd name="T0" fmla="*/ 1231 w 1231"/>
              <a:gd name="T1" fmla="*/ 0 h 1056"/>
              <a:gd name="T2" fmla="*/ 1053 w 1231"/>
              <a:gd name="T3" fmla="*/ 0 h 1056"/>
              <a:gd name="T4" fmla="*/ 0 w 1231"/>
              <a:gd name="T5" fmla="*/ 1056 h 1056"/>
              <a:gd name="T6" fmla="*/ 624 w 1231"/>
              <a:gd name="T7" fmla="*/ 1056 h 1056"/>
              <a:gd name="T8" fmla="*/ 1231 w 1231"/>
              <a:gd name="T9" fmla="*/ 447 h 1056"/>
              <a:gd name="T10" fmla="*/ 1231 w 1231"/>
              <a:gd name="T11" fmla="*/ 0 h 10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31" h="1056">
                <a:moveTo>
                  <a:pt x="1231" y="0"/>
                </a:moveTo>
                <a:lnTo>
                  <a:pt x="1053" y="0"/>
                </a:lnTo>
                <a:lnTo>
                  <a:pt x="0" y="1056"/>
                </a:lnTo>
                <a:lnTo>
                  <a:pt x="624" y="1056"/>
                </a:lnTo>
                <a:lnTo>
                  <a:pt x="1231" y="447"/>
                </a:lnTo>
                <a:lnTo>
                  <a:pt x="1231" y="0"/>
                </a:lnTo>
                <a:close/>
              </a:path>
            </a:pathLst>
          </a:custGeom>
          <a:solidFill>
            <a:srgbClr val="DE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2" name="Freeform 12"/>
          <p:cNvSpPr/>
          <p:nvPr/>
        </p:nvSpPr>
        <p:spPr bwMode="auto">
          <a:xfrm>
            <a:off x="8198781" y="2014966"/>
            <a:ext cx="4829062" cy="4843031"/>
          </a:xfrm>
          <a:custGeom>
            <a:avLst/>
            <a:gdLst>
              <a:gd name="T0" fmla="*/ 1037 w 1037"/>
              <a:gd name="T1" fmla="*/ 0 h 1040"/>
              <a:gd name="T2" fmla="*/ 0 w 1037"/>
              <a:gd name="T3" fmla="*/ 1040 h 1040"/>
              <a:gd name="T4" fmla="*/ 323 w 1037"/>
              <a:gd name="T5" fmla="*/ 1040 h 1040"/>
              <a:gd name="T6" fmla="*/ 1037 w 1037"/>
              <a:gd name="T7" fmla="*/ 324 h 1040"/>
              <a:gd name="T8" fmla="*/ 1037 w 1037"/>
              <a:gd name="T9" fmla="*/ 0 h 10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7" h="1040">
                <a:moveTo>
                  <a:pt x="1037" y="0"/>
                </a:moveTo>
                <a:lnTo>
                  <a:pt x="0" y="1040"/>
                </a:lnTo>
                <a:lnTo>
                  <a:pt x="323" y="1040"/>
                </a:lnTo>
                <a:lnTo>
                  <a:pt x="1037" y="324"/>
                </a:lnTo>
                <a:lnTo>
                  <a:pt x="1037" y="0"/>
                </a:lnTo>
                <a:close/>
              </a:path>
            </a:pathLst>
          </a:custGeom>
          <a:solidFill>
            <a:srgbClr val="1B2F4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dirty="0">
              <a:solidFill>
                <a:schemeClr val="lt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4" name="Freeform 14"/>
          <p:cNvSpPr/>
          <p:nvPr/>
        </p:nvSpPr>
        <p:spPr bwMode="auto">
          <a:xfrm>
            <a:off x="-141605" y="-635"/>
            <a:ext cx="3707765" cy="3319145"/>
          </a:xfrm>
          <a:custGeom>
            <a:avLst/>
            <a:gdLst>
              <a:gd name="T0" fmla="*/ 728 w 728"/>
              <a:gd name="T1" fmla="*/ 0 h 730"/>
              <a:gd name="T2" fmla="*/ 100 w 728"/>
              <a:gd name="T3" fmla="*/ 0 h 730"/>
              <a:gd name="T4" fmla="*/ 0 w 728"/>
              <a:gd name="T5" fmla="*/ 102 h 730"/>
              <a:gd name="T6" fmla="*/ 0 w 728"/>
              <a:gd name="T7" fmla="*/ 730 h 730"/>
              <a:gd name="T8" fmla="*/ 728 w 728"/>
              <a:gd name="T9" fmla="*/ 0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8" h="730">
                <a:moveTo>
                  <a:pt x="728" y="0"/>
                </a:moveTo>
                <a:lnTo>
                  <a:pt x="100" y="0"/>
                </a:lnTo>
                <a:lnTo>
                  <a:pt x="0" y="102"/>
                </a:lnTo>
                <a:lnTo>
                  <a:pt x="0" y="730"/>
                </a:lnTo>
                <a:lnTo>
                  <a:pt x="728" y="0"/>
                </a:lnTo>
                <a:close/>
              </a:path>
            </a:pathLst>
          </a:custGeom>
          <a:solidFill>
            <a:srgbClr val="DE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5" name="Freeform 15"/>
          <p:cNvSpPr/>
          <p:nvPr/>
        </p:nvSpPr>
        <p:spPr bwMode="auto">
          <a:xfrm>
            <a:off x="112823" y="82449"/>
            <a:ext cx="3159036" cy="3167715"/>
          </a:xfrm>
          <a:custGeom>
            <a:avLst/>
            <a:gdLst>
              <a:gd name="T0" fmla="*/ 728 w 728"/>
              <a:gd name="T1" fmla="*/ 0 h 730"/>
              <a:gd name="T2" fmla="*/ 100 w 728"/>
              <a:gd name="T3" fmla="*/ 0 h 730"/>
              <a:gd name="T4" fmla="*/ 0 w 728"/>
              <a:gd name="T5" fmla="*/ 102 h 730"/>
              <a:gd name="T6" fmla="*/ 0 w 728"/>
              <a:gd name="T7" fmla="*/ 730 h 730"/>
              <a:gd name="T8" fmla="*/ 728 w 728"/>
              <a:gd name="T9" fmla="*/ 0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28" h="730">
                <a:moveTo>
                  <a:pt x="728" y="0"/>
                </a:moveTo>
                <a:lnTo>
                  <a:pt x="100" y="0"/>
                </a:lnTo>
                <a:lnTo>
                  <a:pt x="0" y="102"/>
                </a:lnTo>
                <a:lnTo>
                  <a:pt x="0" y="730"/>
                </a:lnTo>
                <a:lnTo>
                  <a:pt x="728" y="0"/>
                </a:lnTo>
              </a:path>
            </a:pathLst>
          </a:custGeom>
          <a:solidFill>
            <a:srgbClr val="DE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6" name="Freeform 16"/>
          <p:cNvSpPr/>
          <p:nvPr/>
        </p:nvSpPr>
        <p:spPr bwMode="auto">
          <a:xfrm>
            <a:off x="0" y="0"/>
            <a:ext cx="2798873" cy="2803211"/>
          </a:xfrm>
          <a:custGeom>
            <a:avLst/>
            <a:gdLst>
              <a:gd name="T0" fmla="*/ 0 w 645"/>
              <a:gd name="T1" fmla="*/ 646 h 646"/>
              <a:gd name="T2" fmla="*/ 645 w 645"/>
              <a:gd name="T3" fmla="*/ 0 h 646"/>
              <a:gd name="T4" fmla="*/ 176 w 645"/>
              <a:gd name="T5" fmla="*/ 0 h 646"/>
              <a:gd name="T6" fmla="*/ 0 w 645"/>
              <a:gd name="T7" fmla="*/ 176 h 646"/>
              <a:gd name="T8" fmla="*/ 0 w 645"/>
              <a:gd name="T9" fmla="*/ 646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5" h="646">
                <a:moveTo>
                  <a:pt x="0" y="646"/>
                </a:moveTo>
                <a:lnTo>
                  <a:pt x="645" y="0"/>
                </a:lnTo>
                <a:lnTo>
                  <a:pt x="176" y="0"/>
                </a:lnTo>
                <a:lnTo>
                  <a:pt x="0" y="176"/>
                </a:lnTo>
                <a:lnTo>
                  <a:pt x="0" y="646"/>
                </a:lnTo>
                <a:close/>
              </a:path>
            </a:pathLst>
          </a:custGeom>
          <a:solidFill>
            <a:srgbClr val="1B2F4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dirty="0">
              <a:solidFill>
                <a:schemeClr val="lt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7" name="Freeform 17"/>
          <p:cNvSpPr/>
          <p:nvPr/>
        </p:nvSpPr>
        <p:spPr bwMode="auto">
          <a:xfrm>
            <a:off x="0" y="0"/>
            <a:ext cx="1175961" cy="1162942"/>
          </a:xfrm>
          <a:custGeom>
            <a:avLst/>
            <a:gdLst>
              <a:gd name="T0" fmla="*/ 0 w 271"/>
              <a:gd name="T1" fmla="*/ 0 h 268"/>
              <a:gd name="T2" fmla="*/ 0 w 271"/>
              <a:gd name="T3" fmla="*/ 268 h 268"/>
              <a:gd name="T4" fmla="*/ 271 w 271"/>
              <a:gd name="T5" fmla="*/ 0 h 268"/>
              <a:gd name="T6" fmla="*/ 0 w 271"/>
              <a:gd name="T7" fmla="*/ 0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71" h="268">
                <a:moveTo>
                  <a:pt x="0" y="0"/>
                </a:moveTo>
                <a:lnTo>
                  <a:pt x="0" y="268"/>
                </a:lnTo>
                <a:lnTo>
                  <a:pt x="271" y="0"/>
                </a:lnTo>
                <a:lnTo>
                  <a:pt x="0" y="0"/>
                </a:lnTo>
                <a:close/>
              </a:path>
            </a:pathLst>
          </a:custGeom>
          <a:solidFill>
            <a:srgbClr val="DE000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8" name="Freeform 18"/>
          <p:cNvSpPr/>
          <p:nvPr/>
        </p:nvSpPr>
        <p:spPr bwMode="auto">
          <a:xfrm>
            <a:off x="0" y="0"/>
            <a:ext cx="381862" cy="381862"/>
          </a:xfrm>
          <a:custGeom>
            <a:avLst/>
            <a:gdLst>
              <a:gd name="T0" fmla="*/ 0 w 88"/>
              <a:gd name="T1" fmla="*/ 0 h 88"/>
              <a:gd name="T2" fmla="*/ 0 w 88"/>
              <a:gd name="T3" fmla="*/ 88 h 88"/>
              <a:gd name="T4" fmla="*/ 88 w 88"/>
              <a:gd name="T5" fmla="*/ 0 h 88"/>
              <a:gd name="T6" fmla="*/ 0 w 88"/>
              <a:gd name="T7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8" h="88">
                <a:moveTo>
                  <a:pt x="0" y="0"/>
                </a:moveTo>
                <a:lnTo>
                  <a:pt x="0" y="88"/>
                </a:lnTo>
                <a:lnTo>
                  <a:pt x="88" y="0"/>
                </a:lnTo>
                <a:lnTo>
                  <a:pt x="0" y="0"/>
                </a:lnTo>
                <a:close/>
              </a:path>
            </a:pathLst>
          </a:custGeom>
          <a:solidFill>
            <a:srgbClr val="1B2F47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800" dirty="0">
              <a:solidFill>
                <a:schemeClr val="lt1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26" name="2"/>
          <p:cNvSpPr txBox="1"/>
          <p:nvPr>
            <p:custDataLst>
              <p:tags r:id="rId1"/>
            </p:custDataLst>
          </p:nvPr>
        </p:nvSpPr>
        <p:spPr>
          <a:xfrm>
            <a:off x="847337" y="3014883"/>
            <a:ext cx="8488572" cy="1162050"/>
          </a:xfrm>
          <a:prstGeom prst="rect">
            <a:avLst/>
          </a:prstGeom>
          <a:noFill/>
        </p:spPr>
        <p:txBody>
          <a:bodyPr wrap="square" lIns="86005" tIns="43002" rIns="86005" bIns="43002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91313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/>
            <a:r>
              <a:rPr lang="zh-CN" altLang="en-US" sz="7000" b="1" spc="300" dirty="0" smtClean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  <a:cs typeface="inpin heiti" charset="-122"/>
              </a:rPr>
              <a:t>感谢各位的聆听！</a:t>
            </a:r>
            <a:endParaRPr lang="zh-CN" altLang="en-US" sz="7000" b="1" spc="300" dirty="0" smtClean="0">
              <a:solidFill>
                <a:srgbClr val="DE0000"/>
              </a:solidFill>
              <a:latin typeface="微软雅黑" panose="020B0503020204020204" charset="-122"/>
              <a:ea typeface="微软雅黑" panose="020B0503020204020204" charset="-122"/>
              <a:cs typeface="inpin heiti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4" grpId="0" bldLvl="0" animBg="1"/>
      <p:bldP spid="15" grpId="0" bldLvl="0" animBg="1"/>
      <p:bldP spid="16" grpId="0" bldLvl="0" animBg="1"/>
      <p:bldP spid="17" grpId="0" bldLvl="0" animBg="1"/>
      <p:bldP spid="18" grpId="0" bldLvl="0" animBg="1"/>
      <p:bldP spid="2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669540"/>
            <a:ext cx="12192000" cy="189357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0" y="4563110"/>
            <a:ext cx="12192000" cy="127000"/>
          </a:xfrm>
          <a:prstGeom prst="rect">
            <a:avLst/>
          </a:prstGeom>
          <a:solidFill>
            <a:srgbClr val="1B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785165" y="-709469"/>
            <a:ext cx="1955800" cy="8555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55000" dirty="0">
                <a:solidFill>
                  <a:schemeClr val="bg1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Helvetica-Narrow-Bold" charset="0"/>
              </a:rPr>
              <a:t>1</a:t>
            </a:r>
            <a:endParaRPr lang="en-US" altLang="zh-CN" sz="55000" dirty="0">
              <a:solidFill>
                <a:schemeClr val="bg1"/>
              </a:solidFill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Helvetica-Narrow-Bold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408091" y="3186113"/>
            <a:ext cx="6096000" cy="8604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5000" b="1" spc="3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前期调研准备</a:t>
            </a:r>
            <a:endParaRPr lang="zh-CN" altLang="en-US" sz="5000" b="1" spc="3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bldLvl="0" animBg="1"/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716915" y="1095375"/>
            <a:ext cx="10914380" cy="2376170"/>
            <a:chOff x="580571" y="1574158"/>
            <a:chExt cx="11030858" cy="2598516"/>
          </a:xfrm>
          <a:solidFill>
            <a:srgbClr val="DE0000"/>
          </a:solidFill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571" y="1574158"/>
              <a:ext cx="3897774" cy="2598516"/>
            </a:xfrm>
            <a:prstGeom prst="rect">
              <a:avLst/>
            </a:prstGeom>
            <a:grpFill/>
          </p:spPr>
        </p:pic>
        <p:sp>
          <p:nvSpPr>
            <p:cNvPr id="14" name="矩形 13"/>
            <p:cNvSpPr/>
            <p:nvPr/>
          </p:nvSpPr>
          <p:spPr>
            <a:xfrm>
              <a:off x="4481424" y="1574158"/>
              <a:ext cx="7130005" cy="25985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758334" y="1843380"/>
              <a:ext cx="6784975" cy="198465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800" b="1" spc="9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学习理解《全面推进基层政务公开标准化规范化工作的指导意见》（国办发〔2019〕54号，2019年12月26日）</a:t>
              </a:r>
              <a:endParaRPr lang="zh-CN" altLang="en-US" sz="2800" b="1" spc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5955" y="3776345"/>
            <a:ext cx="682625" cy="687705"/>
            <a:chOff x="708025" y="4942387"/>
            <a:chExt cx="682907" cy="682907"/>
          </a:xfrm>
          <a:solidFill>
            <a:srgbClr val="DE0000"/>
          </a:solidFill>
        </p:grpSpPr>
        <p:sp>
          <p:nvSpPr>
            <p:cNvPr id="19" name="椭圆 18"/>
            <p:cNvSpPr/>
            <p:nvPr/>
          </p:nvSpPr>
          <p:spPr>
            <a:xfrm>
              <a:off x="708025" y="4942387"/>
              <a:ext cx="682907" cy="6829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7865" y="5097559"/>
              <a:ext cx="343227" cy="372563"/>
            </a:xfrm>
            <a:prstGeom prst="rect">
              <a:avLst/>
            </a:prstGeom>
            <a:grpFill/>
          </p:spPr>
        </p:pic>
      </p:grpSp>
      <p:grpSp>
        <p:nvGrpSpPr>
          <p:cNvPr id="21" name="组合 20"/>
          <p:cNvGrpSpPr/>
          <p:nvPr/>
        </p:nvGrpSpPr>
        <p:grpSpPr>
          <a:xfrm>
            <a:off x="654115" y="4767127"/>
            <a:ext cx="682907" cy="682907"/>
            <a:chOff x="4608764" y="4942387"/>
            <a:chExt cx="682907" cy="682907"/>
          </a:xfrm>
          <a:solidFill>
            <a:srgbClr val="DE0000"/>
          </a:solidFill>
        </p:grpSpPr>
        <p:sp>
          <p:nvSpPr>
            <p:cNvPr id="22" name="椭圆 21"/>
            <p:cNvSpPr/>
            <p:nvPr/>
          </p:nvSpPr>
          <p:spPr>
            <a:xfrm>
              <a:off x="4608764" y="4942387"/>
              <a:ext cx="682907" cy="68290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5731" y="5074680"/>
              <a:ext cx="431603" cy="418323"/>
            </a:xfrm>
            <a:prstGeom prst="rect">
              <a:avLst/>
            </a:prstGeom>
            <a:grpFill/>
          </p:spPr>
        </p:pic>
      </p:grpSp>
      <p:grpSp>
        <p:nvGrpSpPr>
          <p:cNvPr id="2" name="组合 1"/>
          <p:cNvGrpSpPr/>
          <p:nvPr/>
        </p:nvGrpSpPr>
        <p:grpSpPr>
          <a:xfrm>
            <a:off x="1436370" y="3744595"/>
            <a:ext cx="9627235" cy="768753"/>
            <a:chOff x="2342" y="6747"/>
            <a:chExt cx="15161" cy="763"/>
          </a:xfrm>
        </p:grpSpPr>
        <p:sp>
          <p:nvSpPr>
            <p:cNvPr id="28" name="文本框 27"/>
            <p:cNvSpPr txBox="1"/>
            <p:nvPr/>
          </p:nvSpPr>
          <p:spPr>
            <a:xfrm>
              <a:off x="2342" y="6747"/>
              <a:ext cx="4215" cy="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200" b="1" spc="400" dirty="0">
                  <a:solidFill>
                    <a:srgbClr val="D02F35"/>
                  </a:solidFill>
                  <a:latin typeface="微软雅黑" panose="020B0503020204020204" charset="-122"/>
                  <a:ea typeface="微软雅黑" panose="020B0503020204020204" charset="-122"/>
                </a:rPr>
                <a:t>试点成果调研</a:t>
              </a:r>
              <a:endParaRPr lang="zh-CN" altLang="en-US" sz="2200" b="1" spc="400" dirty="0">
                <a:solidFill>
                  <a:srgbClr val="D02F35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2342" y="7053"/>
              <a:ext cx="15161" cy="45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存在“公开随意性大、公开内容质量不高、公开平台不统一、解读回应不到位、办事服务不透明等问题”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517650" y="4732354"/>
            <a:ext cx="10264140" cy="1712114"/>
            <a:chOff x="2342" y="8241"/>
            <a:chExt cx="16164" cy="2110"/>
          </a:xfrm>
        </p:grpSpPr>
        <p:sp>
          <p:nvSpPr>
            <p:cNvPr id="36" name="文本框 35"/>
            <p:cNvSpPr txBox="1"/>
            <p:nvPr/>
          </p:nvSpPr>
          <p:spPr>
            <a:xfrm>
              <a:off x="2342" y="8241"/>
              <a:ext cx="14421" cy="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200" b="1" spc="400" dirty="0">
                  <a:solidFill>
                    <a:srgbClr val="D02F35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基本原则“标准引领、需求导向、依法依规、改革创新”</a:t>
              </a:r>
              <a:endParaRPr lang="zh-CN" altLang="en-US" sz="2200" b="1" spc="400" dirty="0">
                <a:solidFill>
                  <a:srgbClr val="D02F35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2342" y="8661"/>
              <a:ext cx="16164" cy="1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标准引领。运用试点成果，以全国统一、系统完备的基层政务公开标准体系为引领。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需求导向。全方位回应公众关切，涉及群众切身利益的事项必须应公开尽公开，能看到、易获取、用得上。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依法依规。履行政务公开法定职责。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改革创新。“互联网﹢政务”，全链条（【提示】集成发布、精准推送、智能查询、管理利用等）政府信息管理。</a:t>
              </a:r>
              <a:endPara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7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48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49" name="直接连接符 48"/>
          <p:cNvCxnSpPr>
            <a:stCxn id="54" idx="3"/>
          </p:cNvCxnSpPr>
          <p:nvPr/>
        </p:nvCxnSpPr>
        <p:spPr>
          <a:xfrm>
            <a:off x="3506594" y="561496"/>
            <a:ext cx="7526896" cy="39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49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文本框 53"/>
          <p:cNvSpPr txBox="1"/>
          <p:nvPr/>
        </p:nvSpPr>
        <p:spPr>
          <a:xfrm>
            <a:off x="1189717" y="300521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l"/>
            <a:r>
              <a:rPr lang="zh-CN" altLang="en-US" sz="2800" dirty="0" smtClean="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</a:rPr>
              <a:t>前期调研准备</a:t>
            </a:r>
            <a:endParaRPr lang="zh-CN" altLang="en-US" sz="2800" dirty="0" smtClean="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096010" y="1275715"/>
            <a:ext cx="9881235" cy="5149850"/>
            <a:chOff x="1566" y="2057"/>
            <a:chExt cx="15561" cy="8110"/>
          </a:xfrm>
        </p:grpSpPr>
        <p:grpSp>
          <p:nvGrpSpPr>
            <p:cNvPr id="11" name="组合 10"/>
            <p:cNvGrpSpPr/>
            <p:nvPr/>
          </p:nvGrpSpPr>
          <p:grpSpPr>
            <a:xfrm>
              <a:off x="1786" y="2611"/>
              <a:ext cx="15068" cy="5399"/>
              <a:chOff x="1503941" y="2126677"/>
              <a:chExt cx="8961377" cy="2944433"/>
            </a:xfrm>
          </p:grpSpPr>
          <p:sp>
            <p:nvSpPr>
              <p:cNvPr id="12" name="圆角矩形 3"/>
              <p:cNvSpPr/>
              <p:nvPr/>
            </p:nvSpPr>
            <p:spPr>
              <a:xfrm>
                <a:off x="2323348" y="2244090"/>
                <a:ext cx="8141970" cy="1413510"/>
              </a:xfrm>
              <a:custGeom>
                <a:avLst/>
                <a:gdLst>
                  <a:gd name="connsiteX0" fmla="*/ 0 w 8848725"/>
                  <a:gd name="connsiteY0" fmla="*/ 706755 h 1413510"/>
                  <a:gd name="connsiteX1" fmla="*/ 706755 w 8848725"/>
                  <a:gd name="connsiteY1" fmla="*/ 0 h 1413510"/>
                  <a:gd name="connsiteX2" fmla="*/ 8141970 w 8848725"/>
                  <a:gd name="connsiteY2" fmla="*/ 0 h 1413510"/>
                  <a:gd name="connsiteX3" fmla="*/ 8848725 w 8848725"/>
                  <a:gd name="connsiteY3" fmla="*/ 706755 h 1413510"/>
                  <a:gd name="connsiteX4" fmla="*/ 8848725 w 8848725"/>
                  <a:gd name="connsiteY4" fmla="*/ 706755 h 1413510"/>
                  <a:gd name="connsiteX5" fmla="*/ 8141970 w 8848725"/>
                  <a:gd name="connsiteY5" fmla="*/ 1413510 h 1413510"/>
                  <a:gd name="connsiteX6" fmla="*/ 706755 w 8848725"/>
                  <a:gd name="connsiteY6" fmla="*/ 1413510 h 1413510"/>
                  <a:gd name="connsiteX7" fmla="*/ 0 w 8848725"/>
                  <a:gd name="connsiteY7" fmla="*/ 706755 h 1413510"/>
                  <a:gd name="connsiteX0-1" fmla="*/ 0 w 8848725"/>
                  <a:gd name="connsiteY0-2" fmla="*/ 706755 h 1413510"/>
                  <a:gd name="connsiteX1-3" fmla="*/ 706755 w 8848725"/>
                  <a:gd name="connsiteY1-4" fmla="*/ 0 h 1413510"/>
                  <a:gd name="connsiteX2-5" fmla="*/ 8141970 w 8848725"/>
                  <a:gd name="connsiteY2-6" fmla="*/ 0 h 1413510"/>
                  <a:gd name="connsiteX3-7" fmla="*/ 8848725 w 8848725"/>
                  <a:gd name="connsiteY3-8" fmla="*/ 706755 h 1413510"/>
                  <a:gd name="connsiteX4-9" fmla="*/ 8848725 w 8848725"/>
                  <a:gd name="connsiteY4-10" fmla="*/ 706755 h 1413510"/>
                  <a:gd name="connsiteX5-11" fmla="*/ 8141970 w 8848725"/>
                  <a:gd name="connsiteY5-12" fmla="*/ 1413510 h 1413510"/>
                  <a:gd name="connsiteX6-13" fmla="*/ 706755 w 8848725"/>
                  <a:gd name="connsiteY6-14" fmla="*/ 1413510 h 1413510"/>
                  <a:gd name="connsiteX7-15" fmla="*/ 91440 w 8848725"/>
                  <a:gd name="connsiteY7-16" fmla="*/ 798195 h 1413510"/>
                  <a:gd name="connsiteX0-17" fmla="*/ 0 w 8848725"/>
                  <a:gd name="connsiteY0-18" fmla="*/ 706755 h 1413510"/>
                  <a:gd name="connsiteX1-19" fmla="*/ 706755 w 8848725"/>
                  <a:gd name="connsiteY1-20" fmla="*/ 0 h 1413510"/>
                  <a:gd name="connsiteX2-21" fmla="*/ 8141970 w 8848725"/>
                  <a:gd name="connsiteY2-22" fmla="*/ 0 h 1413510"/>
                  <a:gd name="connsiteX3-23" fmla="*/ 8848725 w 8848725"/>
                  <a:gd name="connsiteY3-24" fmla="*/ 706755 h 1413510"/>
                  <a:gd name="connsiteX4-25" fmla="*/ 8848725 w 8848725"/>
                  <a:gd name="connsiteY4-26" fmla="*/ 706755 h 1413510"/>
                  <a:gd name="connsiteX5-27" fmla="*/ 8141970 w 8848725"/>
                  <a:gd name="connsiteY5-28" fmla="*/ 1413510 h 1413510"/>
                  <a:gd name="connsiteX6-29" fmla="*/ 706755 w 8848725"/>
                  <a:gd name="connsiteY6-30" fmla="*/ 1413510 h 1413510"/>
                  <a:gd name="connsiteX0-31" fmla="*/ 0 w 8141970"/>
                  <a:gd name="connsiteY0-32" fmla="*/ 0 h 1413510"/>
                  <a:gd name="connsiteX1-33" fmla="*/ 7435215 w 8141970"/>
                  <a:gd name="connsiteY1-34" fmla="*/ 0 h 1413510"/>
                  <a:gd name="connsiteX2-35" fmla="*/ 8141970 w 8141970"/>
                  <a:gd name="connsiteY2-36" fmla="*/ 706755 h 1413510"/>
                  <a:gd name="connsiteX3-37" fmla="*/ 8141970 w 8141970"/>
                  <a:gd name="connsiteY3-38" fmla="*/ 706755 h 1413510"/>
                  <a:gd name="connsiteX4-39" fmla="*/ 7435215 w 8141970"/>
                  <a:gd name="connsiteY4-40" fmla="*/ 1413510 h 1413510"/>
                  <a:gd name="connsiteX5-41" fmla="*/ 0 w 8141970"/>
                  <a:gd name="connsiteY5-42" fmla="*/ 1413510 h 141351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8141970" h="1413510">
                    <a:moveTo>
                      <a:pt x="0" y="0"/>
                    </a:moveTo>
                    <a:lnTo>
                      <a:pt x="7435215" y="0"/>
                    </a:lnTo>
                    <a:cubicBezTo>
                      <a:pt x="7825545" y="0"/>
                      <a:pt x="8141970" y="316425"/>
                      <a:pt x="8141970" y="706755"/>
                    </a:cubicBezTo>
                    <a:lnTo>
                      <a:pt x="8141970" y="706755"/>
                    </a:lnTo>
                    <a:cubicBezTo>
                      <a:pt x="8141970" y="1097085"/>
                      <a:pt x="7825545" y="1413510"/>
                      <a:pt x="7435215" y="1413510"/>
                    </a:cubicBezTo>
                    <a:lnTo>
                      <a:pt x="0" y="1413510"/>
                    </a:lnTo>
                  </a:path>
                </a:pathLst>
              </a:custGeom>
              <a:noFill/>
              <a:ln w="190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4" name="圆角矩形 4"/>
              <p:cNvSpPr/>
              <p:nvPr/>
            </p:nvSpPr>
            <p:spPr>
              <a:xfrm>
                <a:off x="1616592" y="3657600"/>
                <a:ext cx="8141970" cy="1413510"/>
              </a:xfrm>
              <a:custGeom>
                <a:avLst/>
                <a:gdLst>
                  <a:gd name="connsiteX0" fmla="*/ 0 w 8848725"/>
                  <a:gd name="connsiteY0" fmla="*/ 706755 h 1413510"/>
                  <a:gd name="connsiteX1" fmla="*/ 706755 w 8848725"/>
                  <a:gd name="connsiteY1" fmla="*/ 0 h 1413510"/>
                  <a:gd name="connsiteX2" fmla="*/ 8141970 w 8848725"/>
                  <a:gd name="connsiteY2" fmla="*/ 0 h 1413510"/>
                  <a:gd name="connsiteX3" fmla="*/ 8848725 w 8848725"/>
                  <a:gd name="connsiteY3" fmla="*/ 706755 h 1413510"/>
                  <a:gd name="connsiteX4" fmla="*/ 8848725 w 8848725"/>
                  <a:gd name="connsiteY4" fmla="*/ 706755 h 1413510"/>
                  <a:gd name="connsiteX5" fmla="*/ 8141970 w 8848725"/>
                  <a:gd name="connsiteY5" fmla="*/ 1413510 h 1413510"/>
                  <a:gd name="connsiteX6" fmla="*/ 706755 w 8848725"/>
                  <a:gd name="connsiteY6" fmla="*/ 1413510 h 1413510"/>
                  <a:gd name="connsiteX7" fmla="*/ 0 w 8848725"/>
                  <a:gd name="connsiteY7" fmla="*/ 706755 h 1413510"/>
                  <a:gd name="connsiteX0-1" fmla="*/ 8141970 w 8848725"/>
                  <a:gd name="connsiteY0-2" fmla="*/ 0 h 1413510"/>
                  <a:gd name="connsiteX1-3" fmla="*/ 8848725 w 8848725"/>
                  <a:gd name="connsiteY1-4" fmla="*/ 706755 h 1413510"/>
                  <a:gd name="connsiteX2-5" fmla="*/ 8848725 w 8848725"/>
                  <a:gd name="connsiteY2-6" fmla="*/ 706755 h 1413510"/>
                  <a:gd name="connsiteX3-7" fmla="*/ 8141970 w 8848725"/>
                  <a:gd name="connsiteY3-8" fmla="*/ 1413510 h 1413510"/>
                  <a:gd name="connsiteX4-9" fmla="*/ 706755 w 8848725"/>
                  <a:gd name="connsiteY4-10" fmla="*/ 1413510 h 1413510"/>
                  <a:gd name="connsiteX5-11" fmla="*/ 0 w 8848725"/>
                  <a:gd name="connsiteY5-12" fmla="*/ 706755 h 1413510"/>
                  <a:gd name="connsiteX6-13" fmla="*/ 706755 w 8848725"/>
                  <a:gd name="connsiteY6-14" fmla="*/ 0 h 1413510"/>
                  <a:gd name="connsiteX7-15" fmla="*/ 8233410 w 8848725"/>
                  <a:gd name="connsiteY7-16" fmla="*/ 91440 h 1413510"/>
                  <a:gd name="connsiteX0-17" fmla="*/ 8141970 w 8848725"/>
                  <a:gd name="connsiteY0-18" fmla="*/ 0 h 1413510"/>
                  <a:gd name="connsiteX1-19" fmla="*/ 8848725 w 8848725"/>
                  <a:gd name="connsiteY1-20" fmla="*/ 706755 h 1413510"/>
                  <a:gd name="connsiteX2-21" fmla="*/ 8848725 w 8848725"/>
                  <a:gd name="connsiteY2-22" fmla="*/ 706755 h 1413510"/>
                  <a:gd name="connsiteX3-23" fmla="*/ 8141970 w 8848725"/>
                  <a:gd name="connsiteY3-24" fmla="*/ 1413510 h 1413510"/>
                  <a:gd name="connsiteX4-25" fmla="*/ 706755 w 8848725"/>
                  <a:gd name="connsiteY4-26" fmla="*/ 1413510 h 1413510"/>
                  <a:gd name="connsiteX5-27" fmla="*/ 0 w 8848725"/>
                  <a:gd name="connsiteY5-28" fmla="*/ 706755 h 1413510"/>
                  <a:gd name="connsiteX6-29" fmla="*/ 706755 w 8848725"/>
                  <a:gd name="connsiteY6-30" fmla="*/ 0 h 1413510"/>
                  <a:gd name="connsiteX0-31" fmla="*/ 8848725 w 8848725"/>
                  <a:gd name="connsiteY0-32" fmla="*/ 706755 h 1413510"/>
                  <a:gd name="connsiteX1-33" fmla="*/ 8848725 w 8848725"/>
                  <a:gd name="connsiteY1-34" fmla="*/ 706755 h 1413510"/>
                  <a:gd name="connsiteX2-35" fmla="*/ 8141970 w 8848725"/>
                  <a:gd name="connsiteY2-36" fmla="*/ 1413510 h 1413510"/>
                  <a:gd name="connsiteX3-37" fmla="*/ 706755 w 8848725"/>
                  <a:gd name="connsiteY3-38" fmla="*/ 1413510 h 1413510"/>
                  <a:gd name="connsiteX4-39" fmla="*/ 0 w 8848725"/>
                  <a:gd name="connsiteY4-40" fmla="*/ 706755 h 1413510"/>
                  <a:gd name="connsiteX5-41" fmla="*/ 706755 w 8848725"/>
                  <a:gd name="connsiteY5-42" fmla="*/ 0 h 1413510"/>
                  <a:gd name="connsiteX0-43" fmla="*/ 8848725 w 8848725"/>
                  <a:gd name="connsiteY0-44" fmla="*/ 706755 h 1413510"/>
                  <a:gd name="connsiteX1-45" fmla="*/ 8141970 w 8848725"/>
                  <a:gd name="connsiteY1-46" fmla="*/ 1413510 h 1413510"/>
                  <a:gd name="connsiteX2-47" fmla="*/ 706755 w 8848725"/>
                  <a:gd name="connsiteY2-48" fmla="*/ 1413510 h 1413510"/>
                  <a:gd name="connsiteX3-49" fmla="*/ 0 w 8848725"/>
                  <a:gd name="connsiteY3-50" fmla="*/ 706755 h 1413510"/>
                  <a:gd name="connsiteX4-51" fmla="*/ 706755 w 8848725"/>
                  <a:gd name="connsiteY4-52" fmla="*/ 0 h 1413510"/>
                  <a:gd name="connsiteX0-53" fmla="*/ 8141970 w 8141970"/>
                  <a:gd name="connsiteY0-54" fmla="*/ 1413510 h 1413510"/>
                  <a:gd name="connsiteX1-55" fmla="*/ 706755 w 8141970"/>
                  <a:gd name="connsiteY1-56" fmla="*/ 1413510 h 1413510"/>
                  <a:gd name="connsiteX2-57" fmla="*/ 0 w 8141970"/>
                  <a:gd name="connsiteY2-58" fmla="*/ 706755 h 1413510"/>
                  <a:gd name="connsiteX3-59" fmla="*/ 706755 w 8141970"/>
                  <a:gd name="connsiteY3-60" fmla="*/ 0 h 141351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8141970" h="1413510">
                    <a:moveTo>
                      <a:pt x="8141970" y="1413510"/>
                    </a:moveTo>
                    <a:lnTo>
                      <a:pt x="706755" y="1413510"/>
                    </a:lnTo>
                    <a:cubicBezTo>
                      <a:pt x="316425" y="1413510"/>
                      <a:pt x="0" y="1097085"/>
                      <a:pt x="0" y="706755"/>
                    </a:cubicBezTo>
                    <a:cubicBezTo>
                      <a:pt x="0" y="316425"/>
                      <a:pt x="316425" y="0"/>
                      <a:pt x="706755" y="0"/>
                    </a:cubicBezTo>
                  </a:path>
                </a:pathLst>
              </a:custGeom>
              <a:noFill/>
              <a:ln w="19050">
                <a:solidFill>
                  <a:schemeClr val="bg1">
                    <a:lumMod val="50000"/>
                  </a:scheme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5" name="等腰三角形 14"/>
              <p:cNvSpPr/>
              <p:nvPr/>
            </p:nvSpPr>
            <p:spPr>
              <a:xfrm rot="5400000">
                <a:off x="9641149" y="2142872"/>
                <a:ext cx="234826" cy="202436"/>
              </a:xfrm>
              <a:prstGeom prst="triangle">
                <a:avLst/>
              </a:prstGeom>
              <a:solidFill>
                <a:srgbClr val="DE0000"/>
              </a:solidFill>
              <a:ln>
                <a:noFill/>
              </a:ln>
              <a:effectLst>
                <a:outerShdw blurRad="406400" dist="2413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6" name="等腰三角形 15"/>
              <p:cNvSpPr/>
              <p:nvPr/>
            </p:nvSpPr>
            <p:spPr>
              <a:xfrm rot="16200000" flipH="1">
                <a:off x="4612875" y="3556382"/>
                <a:ext cx="234826" cy="202436"/>
              </a:xfrm>
              <a:prstGeom prst="triangle">
                <a:avLst/>
              </a:prstGeom>
              <a:solidFill>
                <a:srgbClr val="DE0000"/>
              </a:solidFill>
              <a:ln>
                <a:noFill/>
              </a:ln>
              <a:effectLst>
                <a:outerShdw blurRad="406400" dist="2413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7" name="等腰三角形 16"/>
              <p:cNvSpPr/>
              <p:nvPr/>
            </p:nvSpPr>
            <p:spPr>
              <a:xfrm rot="10800000" flipH="1">
                <a:off x="1503941" y="4270280"/>
                <a:ext cx="234826" cy="202436"/>
              </a:xfrm>
              <a:prstGeom prst="triangle">
                <a:avLst/>
              </a:prstGeom>
              <a:solidFill>
                <a:srgbClr val="DE0000"/>
              </a:solidFill>
              <a:ln>
                <a:noFill/>
              </a:ln>
              <a:effectLst>
                <a:outerShdw blurRad="406400" dist="2413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dirty="0"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19" name="椭圆 18"/>
            <p:cNvSpPr/>
            <p:nvPr/>
          </p:nvSpPr>
          <p:spPr>
            <a:xfrm>
              <a:off x="7124" y="2057"/>
              <a:ext cx="1343" cy="13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11284" y="2057"/>
              <a:ext cx="1343" cy="13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5819" y="7331"/>
              <a:ext cx="1343" cy="13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10622" y="7331"/>
              <a:ext cx="1343" cy="13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948" y="4611"/>
              <a:ext cx="1343" cy="13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9673" y="4611"/>
              <a:ext cx="1343" cy="13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5" name="椭圆 24"/>
            <p:cNvSpPr/>
            <p:nvPr/>
          </p:nvSpPr>
          <p:spPr>
            <a:xfrm>
              <a:off x="14854" y="4611"/>
              <a:ext cx="1343" cy="13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1566" y="2204"/>
              <a:ext cx="3386" cy="1187"/>
            </a:xfrm>
            <a:prstGeom prst="roundRect">
              <a:avLst>
                <a:gd name="adj" fmla="val 50000"/>
              </a:avLst>
            </a:prstGeom>
            <a:solidFill>
              <a:srgbClr val="DE0000"/>
            </a:solidFill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834" y="2494"/>
              <a:ext cx="2793" cy="6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p>
              <a:pPr algn="ctr"/>
              <a:r>
                <a:rPr lang="en-US" altLang="zh-CN" sz="2000" b="1" dirty="0" smtClean="0">
                  <a:ln>
                    <a:noFill/>
                  </a:ln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八个主要任务</a:t>
              </a:r>
              <a:endParaRPr lang="en-US" altLang="zh-CN" sz="2000" b="1" dirty="0" smtClean="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 bwMode="auto">
            <a:xfrm>
              <a:off x="6333" y="3497"/>
              <a:ext cx="2926" cy="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rPr>
                <a:t>全面落实试点领域标准指引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39" name="Freeform 40"/>
            <p:cNvSpPr/>
            <p:nvPr/>
          </p:nvSpPr>
          <p:spPr bwMode="auto">
            <a:xfrm>
              <a:off x="10936" y="7689"/>
              <a:ext cx="715" cy="667"/>
            </a:xfrm>
            <a:custGeom>
              <a:avLst/>
              <a:gdLst>
                <a:gd name="T0" fmla="*/ 161 w 188"/>
                <a:gd name="T1" fmla="*/ 58 h 170"/>
                <a:gd name="T2" fmla="*/ 147 w 188"/>
                <a:gd name="T3" fmla="*/ 51 h 170"/>
                <a:gd name="T4" fmla="*/ 142 w 188"/>
                <a:gd name="T5" fmla="*/ 54 h 170"/>
                <a:gd name="T6" fmla="*/ 149 w 188"/>
                <a:gd name="T7" fmla="*/ 85 h 170"/>
                <a:gd name="T8" fmla="*/ 85 w 188"/>
                <a:gd name="T9" fmla="*/ 149 h 170"/>
                <a:gd name="T10" fmla="*/ 21 w 188"/>
                <a:gd name="T11" fmla="*/ 85 h 170"/>
                <a:gd name="T12" fmla="*/ 85 w 188"/>
                <a:gd name="T13" fmla="*/ 21 h 170"/>
                <a:gd name="T14" fmla="*/ 135 w 188"/>
                <a:gd name="T15" fmla="*/ 45 h 170"/>
                <a:gd name="T16" fmla="*/ 125 w 188"/>
                <a:gd name="T17" fmla="*/ 51 h 170"/>
                <a:gd name="T18" fmla="*/ 85 w 188"/>
                <a:gd name="T19" fmla="*/ 33 h 170"/>
                <a:gd name="T20" fmla="*/ 33 w 188"/>
                <a:gd name="T21" fmla="*/ 85 h 170"/>
                <a:gd name="T22" fmla="*/ 85 w 188"/>
                <a:gd name="T23" fmla="*/ 137 h 170"/>
                <a:gd name="T24" fmla="*/ 138 w 188"/>
                <a:gd name="T25" fmla="*/ 85 h 170"/>
                <a:gd name="T26" fmla="*/ 132 w 188"/>
                <a:gd name="T27" fmla="*/ 61 h 170"/>
                <a:gd name="T28" fmla="*/ 115 w 188"/>
                <a:gd name="T29" fmla="*/ 72 h 170"/>
                <a:gd name="T30" fmla="*/ 118 w 188"/>
                <a:gd name="T31" fmla="*/ 85 h 170"/>
                <a:gd name="T32" fmla="*/ 85 w 188"/>
                <a:gd name="T33" fmla="*/ 118 h 170"/>
                <a:gd name="T34" fmla="*/ 53 w 188"/>
                <a:gd name="T35" fmla="*/ 85 h 170"/>
                <a:gd name="T36" fmla="*/ 85 w 188"/>
                <a:gd name="T37" fmla="*/ 52 h 170"/>
                <a:gd name="T38" fmla="*/ 109 w 188"/>
                <a:gd name="T39" fmla="*/ 62 h 170"/>
                <a:gd name="T40" fmla="*/ 97 w 188"/>
                <a:gd name="T41" fmla="*/ 70 h 170"/>
                <a:gd name="T42" fmla="*/ 85 w 188"/>
                <a:gd name="T43" fmla="*/ 65 h 170"/>
                <a:gd name="T44" fmla="*/ 65 w 188"/>
                <a:gd name="T45" fmla="*/ 85 h 170"/>
                <a:gd name="T46" fmla="*/ 85 w 188"/>
                <a:gd name="T47" fmla="*/ 105 h 170"/>
                <a:gd name="T48" fmla="*/ 105 w 188"/>
                <a:gd name="T49" fmla="*/ 85 h 170"/>
                <a:gd name="T50" fmla="*/ 104 w 188"/>
                <a:gd name="T51" fmla="*/ 79 h 170"/>
                <a:gd name="T52" fmla="*/ 88 w 188"/>
                <a:gd name="T53" fmla="*/ 89 h 170"/>
                <a:gd name="T54" fmla="*/ 86 w 188"/>
                <a:gd name="T55" fmla="*/ 86 h 170"/>
                <a:gd name="T56" fmla="*/ 148 w 188"/>
                <a:gd name="T57" fmla="*/ 45 h 170"/>
                <a:gd name="T58" fmla="*/ 163 w 188"/>
                <a:gd name="T59" fmla="*/ 52 h 170"/>
                <a:gd name="T60" fmla="*/ 188 w 188"/>
                <a:gd name="T61" fmla="*/ 36 h 170"/>
                <a:gd name="T62" fmla="*/ 173 w 188"/>
                <a:gd name="T63" fmla="*/ 29 h 170"/>
                <a:gd name="T64" fmla="*/ 177 w 188"/>
                <a:gd name="T65" fmla="*/ 26 h 170"/>
                <a:gd name="T66" fmla="*/ 173 w 188"/>
                <a:gd name="T67" fmla="*/ 20 h 170"/>
                <a:gd name="T68" fmla="*/ 169 w 188"/>
                <a:gd name="T69" fmla="*/ 23 h 170"/>
                <a:gd name="T70" fmla="*/ 169 w 188"/>
                <a:gd name="T71" fmla="*/ 6 h 170"/>
                <a:gd name="T72" fmla="*/ 144 w 188"/>
                <a:gd name="T73" fmla="*/ 22 h 170"/>
                <a:gd name="T74" fmla="*/ 144 w 188"/>
                <a:gd name="T75" fmla="*/ 39 h 170"/>
                <a:gd name="T76" fmla="*/ 139 w 188"/>
                <a:gd name="T77" fmla="*/ 42 h 170"/>
                <a:gd name="T78" fmla="*/ 139 w 188"/>
                <a:gd name="T79" fmla="*/ 24 h 170"/>
                <a:gd name="T80" fmla="*/ 141 w 188"/>
                <a:gd name="T81" fmla="*/ 22 h 170"/>
                <a:gd name="T82" fmla="*/ 85 w 188"/>
                <a:gd name="T83" fmla="*/ 0 h 170"/>
                <a:gd name="T84" fmla="*/ 0 w 188"/>
                <a:gd name="T85" fmla="*/ 85 h 170"/>
                <a:gd name="T86" fmla="*/ 85 w 188"/>
                <a:gd name="T87" fmla="*/ 170 h 170"/>
                <a:gd name="T88" fmla="*/ 170 w 188"/>
                <a:gd name="T89" fmla="*/ 85 h 170"/>
                <a:gd name="T90" fmla="*/ 165 w 188"/>
                <a:gd name="T91" fmla="*/ 55 h 170"/>
                <a:gd name="T92" fmla="*/ 161 w 188"/>
                <a:gd name="T93" fmla="*/ 58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88" h="170">
                  <a:moveTo>
                    <a:pt x="161" y="58"/>
                  </a:moveTo>
                  <a:cubicBezTo>
                    <a:pt x="147" y="51"/>
                    <a:pt x="147" y="51"/>
                    <a:pt x="147" y="51"/>
                  </a:cubicBezTo>
                  <a:cubicBezTo>
                    <a:pt x="142" y="54"/>
                    <a:pt x="142" y="54"/>
                    <a:pt x="142" y="54"/>
                  </a:cubicBezTo>
                  <a:cubicBezTo>
                    <a:pt x="147" y="64"/>
                    <a:pt x="149" y="74"/>
                    <a:pt x="149" y="85"/>
                  </a:cubicBezTo>
                  <a:cubicBezTo>
                    <a:pt x="149" y="120"/>
                    <a:pt x="121" y="149"/>
                    <a:pt x="85" y="149"/>
                  </a:cubicBezTo>
                  <a:cubicBezTo>
                    <a:pt x="50" y="149"/>
                    <a:pt x="21" y="120"/>
                    <a:pt x="21" y="85"/>
                  </a:cubicBezTo>
                  <a:cubicBezTo>
                    <a:pt x="21" y="50"/>
                    <a:pt x="50" y="21"/>
                    <a:pt x="85" y="21"/>
                  </a:cubicBezTo>
                  <a:cubicBezTo>
                    <a:pt x="105" y="21"/>
                    <a:pt x="123" y="30"/>
                    <a:pt x="135" y="45"/>
                  </a:cubicBezTo>
                  <a:cubicBezTo>
                    <a:pt x="125" y="51"/>
                    <a:pt x="125" y="51"/>
                    <a:pt x="125" y="51"/>
                  </a:cubicBezTo>
                  <a:cubicBezTo>
                    <a:pt x="116" y="40"/>
                    <a:pt x="101" y="33"/>
                    <a:pt x="85" y="33"/>
                  </a:cubicBezTo>
                  <a:cubicBezTo>
                    <a:pt x="56" y="33"/>
                    <a:pt x="33" y="56"/>
                    <a:pt x="33" y="85"/>
                  </a:cubicBezTo>
                  <a:cubicBezTo>
                    <a:pt x="33" y="114"/>
                    <a:pt x="56" y="137"/>
                    <a:pt x="85" y="137"/>
                  </a:cubicBezTo>
                  <a:cubicBezTo>
                    <a:pt x="114" y="137"/>
                    <a:pt x="138" y="114"/>
                    <a:pt x="138" y="85"/>
                  </a:cubicBezTo>
                  <a:cubicBezTo>
                    <a:pt x="138" y="76"/>
                    <a:pt x="135" y="68"/>
                    <a:pt x="132" y="61"/>
                  </a:cubicBezTo>
                  <a:cubicBezTo>
                    <a:pt x="115" y="72"/>
                    <a:pt x="115" y="72"/>
                    <a:pt x="115" y="72"/>
                  </a:cubicBezTo>
                  <a:cubicBezTo>
                    <a:pt x="117" y="76"/>
                    <a:pt x="118" y="80"/>
                    <a:pt x="118" y="85"/>
                  </a:cubicBezTo>
                  <a:cubicBezTo>
                    <a:pt x="118" y="103"/>
                    <a:pt x="103" y="118"/>
                    <a:pt x="85" y="118"/>
                  </a:cubicBezTo>
                  <a:cubicBezTo>
                    <a:pt x="67" y="118"/>
                    <a:pt x="53" y="103"/>
                    <a:pt x="53" y="85"/>
                  </a:cubicBezTo>
                  <a:cubicBezTo>
                    <a:pt x="53" y="67"/>
                    <a:pt x="67" y="52"/>
                    <a:pt x="85" y="52"/>
                  </a:cubicBezTo>
                  <a:cubicBezTo>
                    <a:pt x="94" y="52"/>
                    <a:pt x="103" y="56"/>
                    <a:pt x="109" y="62"/>
                  </a:cubicBezTo>
                  <a:cubicBezTo>
                    <a:pt x="97" y="70"/>
                    <a:pt x="97" y="70"/>
                    <a:pt x="97" y="70"/>
                  </a:cubicBezTo>
                  <a:cubicBezTo>
                    <a:pt x="94" y="67"/>
                    <a:pt x="90" y="65"/>
                    <a:pt x="85" y="65"/>
                  </a:cubicBezTo>
                  <a:cubicBezTo>
                    <a:pt x="74" y="65"/>
                    <a:pt x="65" y="74"/>
                    <a:pt x="65" y="85"/>
                  </a:cubicBezTo>
                  <a:cubicBezTo>
                    <a:pt x="65" y="96"/>
                    <a:pt x="74" y="105"/>
                    <a:pt x="85" y="105"/>
                  </a:cubicBezTo>
                  <a:cubicBezTo>
                    <a:pt x="96" y="105"/>
                    <a:pt x="105" y="96"/>
                    <a:pt x="105" y="85"/>
                  </a:cubicBezTo>
                  <a:cubicBezTo>
                    <a:pt x="105" y="83"/>
                    <a:pt x="105" y="81"/>
                    <a:pt x="104" y="79"/>
                  </a:cubicBezTo>
                  <a:cubicBezTo>
                    <a:pt x="88" y="89"/>
                    <a:pt x="88" y="89"/>
                    <a:pt x="88" y="89"/>
                  </a:cubicBezTo>
                  <a:cubicBezTo>
                    <a:pt x="86" y="86"/>
                    <a:pt x="86" y="86"/>
                    <a:pt x="86" y="86"/>
                  </a:cubicBezTo>
                  <a:cubicBezTo>
                    <a:pt x="148" y="45"/>
                    <a:pt x="148" y="45"/>
                    <a:pt x="148" y="45"/>
                  </a:cubicBezTo>
                  <a:cubicBezTo>
                    <a:pt x="163" y="52"/>
                    <a:pt x="163" y="52"/>
                    <a:pt x="163" y="52"/>
                  </a:cubicBezTo>
                  <a:cubicBezTo>
                    <a:pt x="188" y="36"/>
                    <a:pt x="188" y="36"/>
                    <a:pt x="188" y="36"/>
                  </a:cubicBezTo>
                  <a:cubicBezTo>
                    <a:pt x="173" y="29"/>
                    <a:pt x="173" y="29"/>
                    <a:pt x="173" y="29"/>
                  </a:cubicBezTo>
                  <a:cubicBezTo>
                    <a:pt x="177" y="26"/>
                    <a:pt x="177" y="26"/>
                    <a:pt x="177" y="26"/>
                  </a:cubicBezTo>
                  <a:cubicBezTo>
                    <a:pt x="173" y="20"/>
                    <a:pt x="173" y="20"/>
                    <a:pt x="173" y="20"/>
                  </a:cubicBezTo>
                  <a:cubicBezTo>
                    <a:pt x="169" y="23"/>
                    <a:pt x="169" y="23"/>
                    <a:pt x="169" y="23"/>
                  </a:cubicBezTo>
                  <a:cubicBezTo>
                    <a:pt x="169" y="6"/>
                    <a:pt x="169" y="6"/>
                    <a:pt x="169" y="6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4" y="39"/>
                    <a:pt x="144" y="39"/>
                    <a:pt x="144" y="39"/>
                  </a:cubicBezTo>
                  <a:cubicBezTo>
                    <a:pt x="139" y="42"/>
                    <a:pt x="139" y="42"/>
                    <a:pt x="139" y="42"/>
                  </a:cubicBezTo>
                  <a:cubicBezTo>
                    <a:pt x="139" y="24"/>
                    <a:pt x="139" y="24"/>
                    <a:pt x="139" y="24"/>
                  </a:cubicBezTo>
                  <a:cubicBezTo>
                    <a:pt x="141" y="22"/>
                    <a:pt x="141" y="22"/>
                    <a:pt x="141" y="22"/>
                  </a:cubicBezTo>
                  <a:cubicBezTo>
                    <a:pt x="126" y="8"/>
                    <a:pt x="107" y="0"/>
                    <a:pt x="85" y="0"/>
                  </a:cubicBezTo>
                  <a:cubicBezTo>
                    <a:pt x="38" y="0"/>
                    <a:pt x="0" y="38"/>
                    <a:pt x="0" y="85"/>
                  </a:cubicBezTo>
                  <a:cubicBezTo>
                    <a:pt x="0" y="132"/>
                    <a:pt x="38" y="170"/>
                    <a:pt x="85" y="170"/>
                  </a:cubicBezTo>
                  <a:cubicBezTo>
                    <a:pt x="132" y="170"/>
                    <a:pt x="170" y="132"/>
                    <a:pt x="170" y="85"/>
                  </a:cubicBezTo>
                  <a:cubicBezTo>
                    <a:pt x="170" y="75"/>
                    <a:pt x="168" y="65"/>
                    <a:pt x="165" y="55"/>
                  </a:cubicBezTo>
                  <a:lnTo>
                    <a:pt x="161" y="58"/>
                  </a:lnTo>
                  <a:close/>
                </a:path>
              </a:pathLst>
            </a:custGeom>
            <a:solidFill>
              <a:srgbClr val="DE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solidFill>
                  <a:srgbClr val="000000"/>
                </a:solidFill>
                <a:latin typeface="inpin heiti" charset="-122"/>
                <a:ea typeface="inpin heiti" charset="-122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1679" y="2496"/>
              <a:ext cx="553" cy="506"/>
              <a:chOff x="3843406" y="5497220"/>
              <a:chExt cx="438051" cy="389258"/>
            </a:xfrm>
            <a:solidFill>
              <a:srgbClr val="DE0000"/>
            </a:solidFill>
          </p:grpSpPr>
          <p:sp>
            <p:nvSpPr>
              <p:cNvPr id="41" name="Freeform 63"/>
              <p:cNvSpPr>
                <a:spLocks noEditPoints="1"/>
              </p:cNvSpPr>
              <p:nvPr/>
            </p:nvSpPr>
            <p:spPr bwMode="auto">
              <a:xfrm>
                <a:off x="3843406" y="5497220"/>
                <a:ext cx="438051" cy="389258"/>
              </a:xfrm>
              <a:custGeom>
                <a:avLst/>
                <a:gdLst>
                  <a:gd name="T0" fmla="*/ 165 w 171"/>
                  <a:gd name="T1" fmla="*/ 0 h 152"/>
                  <a:gd name="T2" fmla="*/ 5 w 171"/>
                  <a:gd name="T3" fmla="*/ 0 h 152"/>
                  <a:gd name="T4" fmla="*/ 0 w 171"/>
                  <a:gd name="T5" fmla="*/ 5 h 152"/>
                  <a:gd name="T6" fmla="*/ 0 w 171"/>
                  <a:gd name="T7" fmla="*/ 146 h 152"/>
                  <a:gd name="T8" fmla="*/ 5 w 171"/>
                  <a:gd name="T9" fmla="*/ 152 h 152"/>
                  <a:gd name="T10" fmla="*/ 165 w 171"/>
                  <a:gd name="T11" fmla="*/ 152 h 152"/>
                  <a:gd name="T12" fmla="*/ 171 w 171"/>
                  <a:gd name="T13" fmla="*/ 146 h 152"/>
                  <a:gd name="T14" fmla="*/ 171 w 171"/>
                  <a:gd name="T15" fmla="*/ 5 h 152"/>
                  <a:gd name="T16" fmla="*/ 165 w 171"/>
                  <a:gd name="T17" fmla="*/ 0 h 152"/>
                  <a:gd name="T18" fmla="*/ 132 w 171"/>
                  <a:gd name="T19" fmla="*/ 12 h 152"/>
                  <a:gd name="T20" fmla="*/ 139 w 171"/>
                  <a:gd name="T21" fmla="*/ 19 h 152"/>
                  <a:gd name="T22" fmla="*/ 132 w 171"/>
                  <a:gd name="T23" fmla="*/ 26 h 152"/>
                  <a:gd name="T24" fmla="*/ 124 w 171"/>
                  <a:gd name="T25" fmla="*/ 19 h 152"/>
                  <a:gd name="T26" fmla="*/ 132 w 171"/>
                  <a:gd name="T27" fmla="*/ 12 h 152"/>
                  <a:gd name="T28" fmla="*/ 110 w 171"/>
                  <a:gd name="T29" fmla="*/ 12 h 152"/>
                  <a:gd name="T30" fmla="*/ 118 w 171"/>
                  <a:gd name="T31" fmla="*/ 19 h 152"/>
                  <a:gd name="T32" fmla="*/ 110 w 171"/>
                  <a:gd name="T33" fmla="*/ 26 h 152"/>
                  <a:gd name="T34" fmla="*/ 103 w 171"/>
                  <a:gd name="T35" fmla="*/ 19 h 152"/>
                  <a:gd name="T36" fmla="*/ 110 w 171"/>
                  <a:gd name="T37" fmla="*/ 12 h 152"/>
                  <a:gd name="T38" fmla="*/ 160 w 171"/>
                  <a:gd name="T39" fmla="*/ 141 h 152"/>
                  <a:gd name="T40" fmla="*/ 11 w 171"/>
                  <a:gd name="T41" fmla="*/ 141 h 152"/>
                  <a:gd name="T42" fmla="*/ 11 w 171"/>
                  <a:gd name="T43" fmla="*/ 38 h 152"/>
                  <a:gd name="T44" fmla="*/ 160 w 171"/>
                  <a:gd name="T45" fmla="*/ 38 h 152"/>
                  <a:gd name="T46" fmla="*/ 160 w 171"/>
                  <a:gd name="T47" fmla="*/ 141 h 152"/>
                  <a:gd name="T48" fmla="*/ 153 w 171"/>
                  <a:gd name="T49" fmla="*/ 26 h 152"/>
                  <a:gd name="T50" fmla="*/ 146 w 171"/>
                  <a:gd name="T51" fmla="*/ 19 h 152"/>
                  <a:gd name="T52" fmla="*/ 153 w 171"/>
                  <a:gd name="T53" fmla="*/ 12 h 152"/>
                  <a:gd name="T54" fmla="*/ 160 w 171"/>
                  <a:gd name="T55" fmla="*/ 19 h 152"/>
                  <a:gd name="T56" fmla="*/ 153 w 171"/>
                  <a:gd name="T57" fmla="*/ 2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1" h="152">
                    <a:moveTo>
                      <a:pt x="16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146"/>
                      <a:pt x="0" y="146"/>
                      <a:pt x="0" y="146"/>
                    </a:cubicBezTo>
                    <a:cubicBezTo>
                      <a:pt x="0" y="149"/>
                      <a:pt x="2" y="152"/>
                      <a:pt x="5" y="152"/>
                    </a:cubicBezTo>
                    <a:cubicBezTo>
                      <a:pt x="165" y="152"/>
                      <a:pt x="165" y="152"/>
                      <a:pt x="165" y="152"/>
                    </a:cubicBezTo>
                    <a:cubicBezTo>
                      <a:pt x="168" y="152"/>
                      <a:pt x="171" y="149"/>
                      <a:pt x="171" y="146"/>
                    </a:cubicBezTo>
                    <a:cubicBezTo>
                      <a:pt x="171" y="5"/>
                      <a:pt x="171" y="5"/>
                      <a:pt x="171" y="5"/>
                    </a:cubicBezTo>
                    <a:cubicBezTo>
                      <a:pt x="171" y="2"/>
                      <a:pt x="168" y="0"/>
                      <a:pt x="165" y="0"/>
                    </a:cubicBezTo>
                    <a:close/>
                    <a:moveTo>
                      <a:pt x="132" y="12"/>
                    </a:moveTo>
                    <a:cubicBezTo>
                      <a:pt x="136" y="12"/>
                      <a:pt x="139" y="15"/>
                      <a:pt x="139" y="19"/>
                    </a:cubicBezTo>
                    <a:cubicBezTo>
                      <a:pt x="139" y="23"/>
                      <a:pt x="136" y="26"/>
                      <a:pt x="132" y="26"/>
                    </a:cubicBezTo>
                    <a:cubicBezTo>
                      <a:pt x="128" y="26"/>
                      <a:pt x="124" y="23"/>
                      <a:pt x="124" y="19"/>
                    </a:cubicBezTo>
                    <a:cubicBezTo>
                      <a:pt x="124" y="15"/>
                      <a:pt x="128" y="12"/>
                      <a:pt x="132" y="12"/>
                    </a:cubicBezTo>
                    <a:close/>
                    <a:moveTo>
                      <a:pt x="110" y="12"/>
                    </a:moveTo>
                    <a:cubicBezTo>
                      <a:pt x="114" y="12"/>
                      <a:pt x="118" y="15"/>
                      <a:pt x="118" y="19"/>
                    </a:cubicBezTo>
                    <a:cubicBezTo>
                      <a:pt x="118" y="23"/>
                      <a:pt x="114" y="26"/>
                      <a:pt x="110" y="26"/>
                    </a:cubicBezTo>
                    <a:cubicBezTo>
                      <a:pt x="106" y="26"/>
                      <a:pt x="103" y="23"/>
                      <a:pt x="103" y="19"/>
                    </a:cubicBezTo>
                    <a:cubicBezTo>
                      <a:pt x="103" y="15"/>
                      <a:pt x="106" y="12"/>
                      <a:pt x="110" y="12"/>
                    </a:cubicBezTo>
                    <a:close/>
                    <a:moveTo>
                      <a:pt x="160" y="141"/>
                    </a:moveTo>
                    <a:cubicBezTo>
                      <a:pt x="11" y="141"/>
                      <a:pt x="11" y="141"/>
                      <a:pt x="11" y="141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60" y="38"/>
                      <a:pt x="160" y="38"/>
                      <a:pt x="160" y="38"/>
                    </a:cubicBezTo>
                    <a:lnTo>
                      <a:pt x="160" y="141"/>
                    </a:lnTo>
                    <a:close/>
                    <a:moveTo>
                      <a:pt x="153" y="26"/>
                    </a:moveTo>
                    <a:cubicBezTo>
                      <a:pt x="149" y="26"/>
                      <a:pt x="146" y="23"/>
                      <a:pt x="146" y="19"/>
                    </a:cubicBezTo>
                    <a:cubicBezTo>
                      <a:pt x="146" y="15"/>
                      <a:pt x="149" y="12"/>
                      <a:pt x="153" y="12"/>
                    </a:cubicBezTo>
                    <a:cubicBezTo>
                      <a:pt x="157" y="12"/>
                      <a:pt x="160" y="15"/>
                      <a:pt x="160" y="19"/>
                    </a:cubicBezTo>
                    <a:cubicBezTo>
                      <a:pt x="160" y="23"/>
                      <a:pt x="157" y="26"/>
                      <a:pt x="153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42" name="Freeform 64"/>
              <p:cNvSpPr>
                <a:spLocks noEditPoints="1"/>
              </p:cNvSpPr>
              <p:nvPr/>
            </p:nvSpPr>
            <p:spPr bwMode="auto">
              <a:xfrm>
                <a:off x="3864007" y="5619744"/>
                <a:ext cx="394679" cy="249385"/>
              </a:xfrm>
              <a:custGeom>
                <a:avLst/>
                <a:gdLst>
                  <a:gd name="T0" fmla="*/ 0 w 154"/>
                  <a:gd name="T1" fmla="*/ 76 h 97"/>
                  <a:gd name="T2" fmla="*/ 12 w 154"/>
                  <a:gd name="T3" fmla="*/ 97 h 97"/>
                  <a:gd name="T4" fmla="*/ 9 w 154"/>
                  <a:gd name="T5" fmla="*/ 66 h 97"/>
                  <a:gd name="T6" fmla="*/ 8 w 154"/>
                  <a:gd name="T7" fmla="*/ 64 h 97"/>
                  <a:gd name="T8" fmla="*/ 24 w 154"/>
                  <a:gd name="T9" fmla="*/ 32 h 97"/>
                  <a:gd name="T10" fmla="*/ 27 w 154"/>
                  <a:gd name="T11" fmla="*/ 30 h 97"/>
                  <a:gd name="T12" fmla="*/ 27 w 154"/>
                  <a:gd name="T13" fmla="*/ 28 h 97"/>
                  <a:gd name="T14" fmla="*/ 30 w 154"/>
                  <a:gd name="T15" fmla="*/ 26 h 97"/>
                  <a:gd name="T16" fmla="*/ 31 w 154"/>
                  <a:gd name="T17" fmla="*/ 25 h 97"/>
                  <a:gd name="T18" fmla="*/ 30 w 154"/>
                  <a:gd name="T19" fmla="*/ 25 h 97"/>
                  <a:gd name="T20" fmla="*/ 31 w 154"/>
                  <a:gd name="T21" fmla="*/ 23 h 97"/>
                  <a:gd name="T22" fmla="*/ 33 w 154"/>
                  <a:gd name="T23" fmla="*/ 24 h 97"/>
                  <a:gd name="T24" fmla="*/ 44 w 154"/>
                  <a:gd name="T25" fmla="*/ 14 h 97"/>
                  <a:gd name="T26" fmla="*/ 42 w 154"/>
                  <a:gd name="T27" fmla="*/ 16 h 97"/>
                  <a:gd name="T28" fmla="*/ 77 w 154"/>
                  <a:gd name="T29" fmla="*/ 8 h 97"/>
                  <a:gd name="T30" fmla="*/ 114 w 154"/>
                  <a:gd name="T31" fmla="*/ 19 h 97"/>
                  <a:gd name="T32" fmla="*/ 118 w 154"/>
                  <a:gd name="T33" fmla="*/ 22 h 97"/>
                  <a:gd name="T34" fmla="*/ 122 w 154"/>
                  <a:gd name="T35" fmla="*/ 23 h 97"/>
                  <a:gd name="T36" fmla="*/ 123 w 154"/>
                  <a:gd name="T37" fmla="*/ 25 h 97"/>
                  <a:gd name="T38" fmla="*/ 124 w 154"/>
                  <a:gd name="T39" fmla="*/ 26 h 97"/>
                  <a:gd name="T40" fmla="*/ 139 w 154"/>
                  <a:gd name="T41" fmla="*/ 44 h 97"/>
                  <a:gd name="T42" fmla="*/ 140 w 154"/>
                  <a:gd name="T43" fmla="*/ 45 h 97"/>
                  <a:gd name="T44" fmla="*/ 141 w 154"/>
                  <a:gd name="T45" fmla="*/ 52 h 97"/>
                  <a:gd name="T46" fmla="*/ 142 w 154"/>
                  <a:gd name="T47" fmla="*/ 55 h 97"/>
                  <a:gd name="T48" fmla="*/ 143 w 154"/>
                  <a:gd name="T49" fmla="*/ 54 h 97"/>
                  <a:gd name="T50" fmla="*/ 144 w 154"/>
                  <a:gd name="T51" fmla="*/ 57 h 97"/>
                  <a:gd name="T52" fmla="*/ 142 w 154"/>
                  <a:gd name="T53" fmla="*/ 56 h 97"/>
                  <a:gd name="T54" fmla="*/ 143 w 154"/>
                  <a:gd name="T55" fmla="*/ 57 h 97"/>
                  <a:gd name="T56" fmla="*/ 144 w 154"/>
                  <a:gd name="T57" fmla="*/ 62 h 97"/>
                  <a:gd name="T58" fmla="*/ 145 w 154"/>
                  <a:gd name="T59" fmla="*/ 76 h 97"/>
                  <a:gd name="T60" fmla="*/ 144 w 154"/>
                  <a:gd name="T61" fmla="*/ 89 h 97"/>
                  <a:gd name="T62" fmla="*/ 144 w 154"/>
                  <a:gd name="T63" fmla="*/ 95 h 97"/>
                  <a:gd name="T64" fmla="*/ 143 w 154"/>
                  <a:gd name="T65" fmla="*/ 93 h 97"/>
                  <a:gd name="T66" fmla="*/ 151 w 154"/>
                  <a:gd name="T67" fmla="*/ 97 h 97"/>
                  <a:gd name="T68" fmla="*/ 77 w 154"/>
                  <a:gd name="T69" fmla="*/ 0 h 97"/>
                  <a:gd name="T70" fmla="*/ 142 w 154"/>
                  <a:gd name="T71" fmla="*/ 50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4" h="97">
                    <a:moveTo>
                      <a:pt x="77" y="0"/>
                    </a:moveTo>
                    <a:cubicBezTo>
                      <a:pt x="35" y="0"/>
                      <a:pt x="0" y="34"/>
                      <a:pt x="0" y="76"/>
                    </a:cubicBezTo>
                    <a:cubicBezTo>
                      <a:pt x="0" y="83"/>
                      <a:pt x="1" y="90"/>
                      <a:pt x="3" y="97"/>
                    </a:cubicBezTo>
                    <a:cubicBezTo>
                      <a:pt x="12" y="97"/>
                      <a:pt x="12" y="97"/>
                      <a:pt x="12" y="97"/>
                    </a:cubicBezTo>
                    <a:cubicBezTo>
                      <a:pt x="10" y="91"/>
                      <a:pt x="8" y="84"/>
                      <a:pt x="8" y="76"/>
                    </a:cubicBezTo>
                    <a:cubicBezTo>
                      <a:pt x="8" y="73"/>
                      <a:pt x="9" y="70"/>
                      <a:pt x="9" y="66"/>
                    </a:cubicBezTo>
                    <a:cubicBezTo>
                      <a:pt x="9" y="66"/>
                      <a:pt x="9" y="65"/>
                      <a:pt x="9" y="64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10" y="52"/>
                      <a:pt x="15" y="41"/>
                      <a:pt x="23" y="32"/>
                    </a:cubicBezTo>
                    <a:cubicBezTo>
                      <a:pt x="23" y="32"/>
                      <a:pt x="24" y="32"/>
                      <a:pt x="24" y="32"/>
                    </a:cubicBezTo>
                    <a:cubicBezTo>
                      <a:pt x="25" y="32"/>
                      <a:pt x="25" y="31"/>
                      <a:pt x="26" y="31"/>
                    </a:cubicBezTo>
                    <a:cubicBezTo>
                      <a:pt x="26" y="31"/>
                      <a:pt x="26" y="30"/>
                      <a:pt x="27" y="30"/>
                    </a:cubicBezTo>
                    <a:cubicBezTo>
                      <a:pt x="27" y="30"/>
                      <a:pt x="27" y="29"/>
                      <a:pt x="26" y="29"/>
                    </a:cubicBezTo>
                    <a:cubicBezTo>
                      <a:pt x="26" y="28"/>
                      <a:pt x="27" y="29"/>
                      <a:pt x="27" y="28"/>
                    </a:cubicBezTo>
                    <a:cubicBezTo>
                      <a:pt x="27" y="28"/>
                      <a:pt x="28" y="28"/>
                      <a:pt x="28" y="28"/>
                    </a:cubicBezTo>
                    <a:cubicBezTo>
                      <a:pt x="29" y="28"/>
                      <a:pt x="30" y="27"/>
                      <a:pt x="30" y="26"/>
                    </a:cubicBezTo>
                    <a:cubicBezTo>
                      <a:pt x="31" y="26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1" y="25"/>
                      <a:pt x="31" y="25"/>
                      <a:pt x="30" y="25"/>
                    </a:cubicBezTo>
                    <a:cubicBezTo>
                      <a:pt x="30" y="25"/>
                      <a:pt x="30" y="24"/>
                      <a:pt x="30" y="24"/>
                    </a:cubicBezTo>
                    <a:cubicBezTo>
                      <a:pt x="30" y="24"/>
                      <a:pt x="31" y="24"/>
                      <a:pt x="31" y="23"/>
                    </a:cubicBezTo>
                    <a:cubicBezTo>
                      <a:pt x="31" y="24"/>
                      <a:pt x="32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3"/>
                      <a:pt x="32" y="23"/>
                      <a:pt x="32" y="23"/>
                    </a:cubicBezTo>
                    <a:cubicBezTo>
                      <a:pt x="36" y="19"/>
                      <a:pt x="40" y="17"/>
                      <a:pt x="44" y="14"/>
                    </a:cubicBezTo>
                    <a:cubicBezTo>
                      <a:pt x="44" y="15"/>
                      <a:pt x="45" y="14"/>
                      <a:pt x="45" y="15"/>
                    </a:cubicBezTo>
                    <a:cubicBezTo>
                      <a:pt x="45" y="16"/>
                      <a:pt x="43" y="16"/>
                      <a:pt x="42" y="16"/>
                    </a:cubicBezTo>
                    <a:cubicBezTo>
                      <a:pt x="42" y="16"/>
                      <a:pt x="42" y="17"/>
                      <a:pt x="42" y="17"/>
                    </a:cubicBezTo>
                    <a:cubicBezTo>
                      <a:pt x="52" y="11"/>
                      <a:pt x="64" y="8"/>
                      <a:pt x="77" y="8"/>
                    </a:cubicBezTo>
                    <a:cubicBezTo>
                      <a:pt x="90" y="8"/>
                      <a:pt x="102" y="11"/>
                      <a:pt x="112" y="17"/>
                    </a:cubicBezTo>
                    <a:cubicBezTo>
                      <a:pt x="113" y="18"/>
                      <a:pt x="114" y="18"/>
                      <a:pt x="114" y="19"/>
                    </a:cubicBezTo>
                    <a:cubicBezTo>
                      <a:pt x="114" y="19"/>
                      <a:pt x="114" y="19"/>
                      <a:pt x="114" y="19"/>
                    </a:cubicBezTo>
                    <a:cubicBezTo>
                      <a:pt x="115" y="20"/>
                      <a:pt x="117" y="21"/>
                      <a:pt x="118" y="22"/>
                    </a:cubicBezTo>
                    <a:cubicBezTo>
                      <a:pt x="119" y="22"/>
                      <a:pt x="120" y="22"/>
                      <a:pt x="120" y="22"/>
                    </a:cubicBezTo>
                    <a:cubicBezTo>
                      <a:pt x="121" y="22"/>
                      <a:pt x="121" y="23"/>
                      <a:pt x="122" y="23"/>
                    </a:cubicBezTo>
                    <a:cubicBezTo>
                      <a:pt x="122" y="24"/>
                      <a:pt x="122" y="24"/>
                      <a:pt x="121" y="24"/>
                    </a:cubicBezTo>
                    <a:cubicBezTo>
                      <a:pt x="122" y="25"/>
                      <a:pt x="122" y="25"/>
                      <a:pt x="123" y="25"/>
                    </a:cubicBezTo>
                    <a:cubicBezTo>
                      <a:pt x="123" y="25"/>
                      <a:pt x="123" y="26"/>
                      <a:pt x="123" y="26"/>
                    </a:cubicBezTo>
                    <a:cubicBezTo>
                      <a:pt x="124" y="26"/>
                      <a:pt x="124" y="26"/>
                      <a:pt x="124" y="26"/>
                    </a:cubicBezTo>
                    <a:cubicBezTo>
                      <a:pt x="125" y="26"/>
                      <a:pt x="125" y="26"/>
                      <a:pt x="126" y="26"/>
                    </a:cubicBezTo>
                    <a:cubicBezTo>
                      <a:pt x="131" y="31"/>
                      <a:pt x="136" y="37"/>
                      <a:pt x="139" y="44"/>
                    </a:cubicBezTo>
                    <a:cubicBezTo>
                      <a:pt x="139" y="44"/>
                      <a:pt x="138" y="44"/>
                      <a:pt x="138" y="45"/>
                    </a:cubicBezTo>
                    <a:cubicBezTo>
                      <a:pt x="138" y="46"/>
                      <a:pt x="139" y="46"/>
                      <a:pt x="140" y="45"/>
                    </a:cubicBezTo>
                    <a:cubicBezTo>
                      <a:pt x="140" y="46"/>
                      <a:pt x="141" y="47"/>
                      <a:pt x="141" y="48"/>
                    </a:cubicBezTo>
                    <a:cubicBezTo>
                      <a:pt x="141" y="49"/>
                      <a:pt x="141" y="51"/>
                      <a:pt x="141" y="52"/>
                    </a:cubicBezTo>
                    <a:cubicBezTo>
                      <a:pt x="141" y="52"/>
                      <a:pt x="141" y="52"/>
                      <a:pt x="141" y="52"/>
                    </a:cubicBezTo>
                    <a:cubicBezTo>
                      <a:pt x="141" y="53"/>
                      <a:pt x="142" y="54"/>
                      <a:pt x="142" y="55"/>
                    </a:cubicBezTo>
                    <a:cubicBezTo>
                      <a:pt x="142" y="54"/>
                      <a:pt x="142" y="54"/>
                      <a:pt x="142" y="53"/>
                    </a:cubicBezTo>
                    <a:cubicBezTo>
                      <a:pt x="143" y="53"/>
                      <a:pt x="143" y="53"/>
                      <a:pt x="143" y="54"/>
                    </a:cubicBezTo>
                    <a:cubicBezTo>
                      <a:pt x="144" y="55"/>
                      <a:pt x="144" y="55"/>
                      <a:pt x="144" y="56"/>
                    </a:cubicBezTo>
                    <a:cubicBezTo>
                      <a:pt x="144" y="56"/>
                      <a:pt x="144" y="57"/>
                      <a:pt x="144" y="57"/>
                    </a:cubicBezTo>
                    <a:cubicBezTo>
                      <a:pt x="143" y="57"/>
                      <a:pt x="144" y="56"/>
                      <a:pt x="143" y="56"/>
                    </a:cubicBezTo>
                    <a:cubicBezTo>
                      <a:pt x="143" y="56"/>
                      <a:pt x="143" y="56"/>
                      <a:pt x="142" y="56"/>
                    </a:cubicBezTo>
                    <a:cubicBezTo>
                      <a:pt x="143" y="56"/>
                      <a:pt x="143" y="57"/>
                      <a:pt x="143" y="57"/>
                    </a:cubicBezTo>
                    <a:cubicBezTo>
                      <a:pt x="143" y="57"/>
                      <a:pt x="143" y="57"/>
                      <a:pt x="143" y="57"/>
                    </a:cubicBezTo>
                    <a:cubicBezTo>
                      <a:pt x="143" y="57"/>
                      <a:pt x="143" y="57"/>
                      <a:pt x="143" y="57"/>
                    </a:cubicBezTo>
                    <a:cubicBezTo>
                      <a:pt x="143" y="59"/>
                      <a:pt x="144" y="60"/>
                      <a:pt x="144" y="62"/>
                    </a:cubicBezTo>
                    <a:cubicBezTo>
                      <a:pt x="144" y="62"/>
                      <a:pt x="144" y="62"/>
                      <a:pt x="144" y="62"/>
                    </a:cubicBezTo>
                    <a:cubicBezTo>
                      <a:pt x="145" y="67"/>
                      <a:pt x="145" y="71"/>
                      <a:pt x="145" y="76"/>
                    </a:cubicBezTo>
                    <a:cubicBezTo>
                      <a:pt x="145" y="81"/>
                      <a:pt x="145" y="85"/>
                      <a:pt x="144" y="89"/>
                    </a:cubicBezTo>
                    <a:cubicBezTo>
                      <a:pt x="144" y="89"/>
                      <a:pt x="144" y="89"/>
                      <a:pt x="144" y="89"/>
                    </a:cubicBezTo>
                    <a:cubicBezTo>
                      <a:pt x="145" y="90"/>
                      <a:pt x="145" y="90"/>
                      <a:pt x="146" y="90"/>
                    </a:cubicBezTo>
                    <a:cubicBezTo>
                      <a:pt x="145" y="92"/>
                      <a:pt x="145" y="94"/>
                      <a:pt x="144" y="95"/>
                    </a:cubicBezTo>
                    <a:cubicBezTo>
                      <a:pt x="144" y="95"/>
                      <a:pt x="144" y="94"/>
                      <a:pt x="144" y="94"/>
                    </a:cubicBezTo>
                    <a:cubicBezTo>
                      <a:pt x="144" y="93"/>
                      <a:pt x="144" y="93"/>
                      <a:pt x="143" y="93"/>
                    </a:cubicBezTo>
                    <a:cubicBezTo>
                      <a:pt x="143" y="94"/>
                      <a:pt x="143" y="96"/>
                      <a:pt x="142" y="97"/>
                    </a:cubicBezTo>
                    <a:cubicBezTo>
                      <a:pt x="151" y="97"/>
                      <a:pt x="151" y="97"/>
                      <a:pt x="151" y="97"/>
                    </a:cubicBezTo>
                    <a:cubicBezTo>
                      <a:pt x="153" y="90"/>
                      <a:pt x="154" y="83"/>
                      <a:pt x="154" y="76"/>
                    </a:cubicBezTo>
                    <a:cubicBezTo>
                      <a:pt x="154" y="34"/>
                      <a:pt x="119" y="0"/>
                      <a:pt x="77" y="0"/>
                    </a:cubicBezTo>
                    <a:close/>
                    <a:moveTo>
                      <a:pt x="143" y="53"/>
                    </a:moveTo>
                    <a:cubicBezTo>
                      <a:pt x="142" y="52"/>
                      <a:pt x="142" y="51"/>
                      <a:pt x="142" y="50"/>
                    </a:cubicBezTo>
                    <a:cubicBezTo>
                      <a:pt x="142" y="51"/>
                      <a:pt x="143" y="52"/>
                      <a:pt x="143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43" name="Freeform 65"/>
              <p:cNvSpPr/>
              <p:nvPr/>
            </p:nvSpPr>
            <p:spPr bwMode="auto">
              <a:xfrm>
                <a:off x="3961592" y="5668537"/>
                <a:ext cx="5422" cy="3253"/>
              </a:xfrm>
              <a:custGeom>
                <a:avLst/>
                <a:gdLst>
                  <a:gd name="T0" fmla="*/ 0 w 2"/>
                  <a:gd name="T1" fmla="*/ 1 h 1"/>
                  <a:gd name="T2" fmla="*/ 2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1"/>
                    </a:move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44" name="Freeform 66"/>
              <p:cNvSpPr/>
              <p:nvPr/>
            </p:nvSpPr>
            <p:spPr bwMode="auto">
              <a:xfrm>
                <a:off x="3969183" y="5666368"/>
                <a:ext cx="2169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45" name="Freeform 67"/>
              <p:cNvSpPr>
                <a:spLocks noEditPoints="1"/>
              </p:cNvSpPr>
              <p:nvPr/>
            </p:nvSpPr>
            <p:spPr bwMode="auto">
              <a:xfrm>
                <a:off x="3884608" y="5683717"/>
                <a:ext cx="114934" cy="185413"/>
              </a:xfrm>
              <a:custGeom>
                <a:avLst/>
                <a:gdLst>
                  <a:gd name="T0" fmla="*/ 23 w 45"/>
                  <a:gd name="T1" fmla="*/ 6 h 72"/>
                  <a:gd name="T2" fmla="*/ 20 w 45"/>
                  <a:gd name="T3" fmla="*/ 3 h 72"/>
                  <a:gd name="T4" fmla="*/ 18 w 45"/>
                  <a:gd name="T5" fmla="*/ 4 h 72"/>
                  <a:gd name="T6" fmla="*/ 18 w 45"/>
                  <a:gd name="T7" fmla="*/ 6 h 72"/>
                  <a:gd name="T8" fmla="*/ 15 w 45"/>
                  <a:gd name="T9" fmla="*/ 7 h 72"/>
                  <a:gd name="T10" fmla="*/ 1 w 45"/>
                  <a:gd name="T11" fmla="*/ 41 h 72"/>
                  <a:gd name="T12" fmla="*/ 3 w 45"/>
                  <a:gd name="T13" fmla="*/ 47 h 72"/>
                  <a:gd name="T14" fmla="*/ 4 w 45"/>
                  <a:gd name="T15" fmla="*/ 44 h 72"/>
                  <a:gd name="T16" fmla="*/ 7 w 45"/>
                  <a:gd name="T17" fmla="*/ 47 h 72"/>
                  <a:gd name="T18" fmla="*/ 14 w 45"/>
                  <a:gd name="T19" fmla="*/ 55 h 72"/>
                  <a:gd name="T20" fmla="*/ 17 w 45"/>
                  <a:gd name="T21" fmla="*/ 57 h 72"/>
                  <a:gd name="T22" fmla="*/ 21 w 45"/>
                  <a:gd name="T23" fmla="*/ 61 h 72"/>
                  <a:gd name="T24" fmla="*/ 20 w 45"/>
                  <a:gd name="T25" fmla="*/ 68 h 72"/>
                  <a:gd name="T26" fmla="*/ 21 w 45"/>
                  <a:gd name="T27" fmla="*/ 72 h 72"/>
                  <a:gd name="T28" fmla="*/ 45 w 45"/>
                  <a:gd name="T29" fmla="*/ 70 h 72"/>
                  <a:gd name="T30" fmla="*/ 42 w 45"/>
                  <a:gd name="T31" fmla="*/ 66 h 72"/>
                  <a:gd name="T32" fmla="*/ 36 w 45"/>
                  <a:gd name="T33" fmla="*/ 64 h 72"/>
                  <a:gd name="T34" fmla="*/ 29 w 45"/>
                  <a:gd name="T35" fmla="*/ 56 h 72"/>
                  <a:gd name="T36" fmla="*/ 26 w 45"/>
                  <a:gd name="T37" fmla="*/ 55 h 72"/>
                  <a:gd name="T38" fmla="*/ 21 w 45"/>
                  <a:gd name="T39" fmla="*/ 58 h 72"/>
                  <a:gd name="T40" fmla="*/ 19 w 45"/>
                  <a:gd name="T41" fmla="*/ 53 h 72"/>
                  <a:gd name="T42" fmla="*/ 14 w 45"/>
                  <a:gd name="T43" fmla="*/ 48 h 72"/>
                  <a:gd name="T44" fmla="*/ 14 w 45"/>
                  <a:gd name="T45" fmla="*/ 43 h 72"/>
                  <a:gd name="T46" fmla="*/ 20 w 45"/>
                  <a:gd name="T47" fmla="*/ 43 h 72"/>
                  <a:gd name="T48" fmla="*/ 20 w 45"/>
                  <a:gd name="T49" fmla="*/ 42 h 72"/>
                  <a:gd name="T50" fmla="*/ 25 w 45"/>
                  <a:gd name="T51" fmla="*/ 37 h 72"/>
                  <a:gd name="T52" fmla="*/ 27 w 45"/>
                  <a:gd name="T53" fmla="*/ 31 h 72"/>
                  <a:gd name="T54" fmla="*/ 32 w 45"/>
                  <a:gd name="T55" fmla="*/ 29 h 72"/>
                  <a:gd name="T56" fmla="*/ 32 w 45"/>
                  <a:gd name="T57" fmla="*/ 25 h 72"/>
                  <a:gd name="T58" fmla="*/ 35 w 45"/>
                  <a:gd name="T59" fmla="*/ 27 h 72"/>
                  <a:gd name="T60" fmla="*/ 37 w 45"/>
                  <a:gd name="T61" fmla="*/ 27 h 72"/>
                  <a:gd name="T62" fmla="*/ 34 w 45"/>
                  <a:gd name="T63" fmla="*/ 21 h 72"/>
                  <a:gd name="T64" fmla="*/ 31 w 45"/>
                  <a:gd name="T65" fmla="*/ 15 h 72"/>
                  <a:gd name="T66" fmla="*/ 30 w 45"/>
                  <a:gd name="T67" fmla="*/ 14 h 72"/>
                  <a:gd name="T68" fmla="*/ 25 w 45"/>
                  <a:gd name="T69" fmla="*/ 13 h 72"/>
                  <a:gd name="T70" fmla="*/ 24 w 45"/>
                  <a:gd name="T71" fmla="*/ 20 h 72"/>
                  <a:gd name="T72" fmla="*/ 21 w 45"/>
                  <a:gd name="T73" fmla="*/ 20 h 72"/>
                  <a:gd name="T74" fmla="*/ 17 w 45"/>
                  <a:gd name="T75" fmla="*/ 16 h 72"/>
                  <a:gd name="T76" fmla="*/ 22 w 45"/>
                  <a:gd name="T77" fmla="*/ 11 h 72"/>
                  <a:gd name="T78" fmla="*/ 25 w 45"/>
                  <a:gd name="T79" fmla="*/ 6 h 72"/>
                  <a:gd name="T80" fmla="*/ 28 w 45"/>
                  <a:gd name="T81" fmla="*/ 6 h 72"/>
                  <a:gd name="T82" fmla="*/ 28 w 45"/>
                  <a:gd name="T83" fmla="*/ 11 h 72"/>
                  <a:gd name="T84" fmla="*/ 32 w 45"/>
                  <a:gd name="T85" fmla="*/ 9 h 72"/>
                  <a:gd name="T86" fmla="*/ 35 w 45"/>
                  <a:gd name="T87" fmla="*/ 8 h 72"/>
                  <a:gd name="T88" fmla="*/ 32 w 45"/>
                  <a:gd name="T89" fmla="*/ 5 h 72"/>
                  <a:gd name="T90" fmla="*/ 29 w 45"/>
                  <a:gd name="T91" fmla="*/ 2 h 72"/>
                  <a:gd name="T92" fmla="*/ 23 w 45"/>
                  <a:gd name="T93" fmla="*/ 0 h 72"/>
                  <a:gd name="T94" fmla="*/ 34 w 45"/>
                  <a:gd name="T95" fmla="*/ 22 h 72"/>
                  <a:gd name="T96" fmla="*/ 3 w 45"/>
                  <a:gd name="T97" fmla="*/ 42 h 72"/>
                  <a:gd name="T98" fmla="*/ 3 w 45"/>
                  <a:gd name="T99" fmla="*/ 42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45" h="72">
                    <a:moveTo>
                      <a:pt x="22" y="1"/>
                    </a:moveTo>
                    <a:cubicBezTo>
                      <a:pt x="21" y="2"/>
                      <a:pt x="21" y="4"/>
                      <a:pt x="22" y="5"/>
                    </a:cubicBezTo>
                    <a:cubicBezTo>
                      <a:pt x="22" y="5"/>
                      <a:pt x="23" y="5"/>
                      <a:pt x="23" y="6"/>
                    </a:cubicBezTo>
                    <a:cubicBezTo>
                      <a:pt x="23" y="6"/>
                      <a:pt x="23" y="7"/>
                      <a:pt x="22" y="8"/>
                    </a:cubicBezTo>
                    <a:cubicBezTo>
                      <a:pt x="22" y="7"/>
                      <a:pt x="23" y="7"/>
                      <a:pt x="22" y="6"/>
                    </a:cubicBezTo>
                    <a:cubicBezTo>
                      <a:pt x="22" y="5"/>
                      <a:pt x="21" y="5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19" y="3"/>
                      <a:pt x="19" y="3"/>
                    </a:cubicBezTo>
                    <a:cubicBezTo>
                      <a:pt x="19" y="4"/>
                      <a:pt x="18" y="3"/>
                      <a:pt x="18" y="4"/>
                    </a:cubicBezTo>
                    <a:cubicBezTo>
                      <a:pt x="19" y="4"/>
                      <a:pt x="19" y="5"/>
                      <a:pt x="19" y="5"/>
                    </a:cubicBezTo>
                    <a:cubicBezTo>
                      <a:pt x="19" y="6"/>
                      <a:pt x="19" y="7"/>
                      <a:pt x="18" y="7"/>
                    </a:cubicBezTo>
                    <a:cubicBezTo>
                      <a:pt x="18" y="7"/>
                      <a:pt x="18" y="7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7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7" y="16"/>
                      <a:pt x="2" y="27"/>
                      <a:pt x="0" y="39"/>
                    </a:cubicBezTo>
                    <a:cubicBezTo>
                      <a:pt x="0" y="39"/>
                      <a:pt x="0" y="39"/>
                      <a:pt x="1" y="39"/>
                    </a:cubicBezTo>
                    <a:cubicBezTo>
                      <a:pt x="1" y="40"/>
                      <a:pt x="1" y="41"/>
                      <a:pt x="1" y="41"/>
                    </a:cubicBezTo>
                    <a:cubicBezTo>
                      <a:pt x="1" y="42"/>
                      <a:pt x="2" y="43"/>
                      <a:pt x="2" y="43"/>
                    </a:cubicBezTo>
                    <a:cubicBezTo>
                      <a:pt x="2" y="43"/>
                      <a:pt x="2" y="44"/>
                      <a:pt x="2" y="44"/>
                    </a:cubicBezTo>
                    <a:cubicBezTo>
                      <a:pt x="3" y="44"/>
                      <a:pt x="3" y="46"/>
                      <a:pt x="3" y="47"/>
                    </a:cubicBezTo>
                    <a:cubicBezTo>
                      <a:pt x="4" y="46"/>
                      <a:pt x="4" y="47"/>
                      <a:pt x="5" y="47"/>
                    </a:cubicBezTo>
                    <a:cubicBezTo>
                      <a:pt x="5" y="46"/>
                      <a:pt x="4" y="46"/>
                      <a:pt x="4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5" y="44"/>
                      <a:pt x="5" y="45"/>
                      <a:pt x="5" y="45"/>
                    </a:cubicBezTo>
                    <a:cubicBezTo>
                      <a:pt x="5" y="46"/>
                      <a:pt x="6" y="47"/>
                      <a:pt x="7" y="47"/>
                    </a:cubicBezTo>
                    <a:cubicBezTo>
                      <a:pt x="6" y="49"/>
                      <a:pt x="7" y="50"/>
                      <a:pt x="8" y="52"/>
                    </a:cubicBezTo>
                    <a:cubicBezTo>
                      <a:pt x="10" y="52"/>
                      <a:pt x="11" y="54"/>
                      <a:pt x="13" y="53"/>
                    </a:cubicBezTo>
                    <a:cubicBezTo>
                      <a:pt x="13" y="54"/>
                      <a:pt x="14" y="54"/>
                      <a:pt x="14" y="55"/>
                    </a:cubicBezTo>
                    <a:cubicBezTo>
                      <a:pt x="15" y="55"/>
                      <a:pt x="15" y="55"/>
                      <a:pt x="16" y="55"/>
                    </a:cubicBezTo>
                    <a:cubicBezTo>
                      <a:pt x="16" y="56"/>
                      <a:pt x="16" y="56"/>
                      <a:pt x="17" y="57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8" y="57"/>
                      <a:pt x="19" y="59"/>
                      <a:pt x="20" y="59"/>
                    </a:cubicBezTo>
                    <a:cubicBezTo>
                      <a:pt x="20" y="59"/>
                      <a:pt x="20" y="58"/>
                      <a:pt x="20" y="58"/>
                    </a:cubicBezTo>
                    <a:cubicBezTo>
                      <a:pt x="21" y="59"/>
                      <a:pt x="21" y="60"/>
                      <a:pt x="21" y="61"/>
                    </a:cubicBezTo>
                    <a:cubicBezTo>
                      <a:pt x="21" y="61"/>
                      <a:pt x="21" y="61"/>
                      <a:pt x="21" y="62"/>
                    </a:cubicBezTo>
                    <a:cubicBezTo>
                      <a:pt x="21" y="63"/>
                      <a:pt x="20" y="63"/>
                      <a:pt x="20" y="64"/>
                    </a:cubicBezTo>
                    <a:cubicBezTo>
                      <a:pt x="19" y="66"/>
                      <a:pt x="21" y="67"/>
                      <a:pt x="20" y="68"/>
                    </a:cubicBezTo>
                    <a:cubicBezTo>
                      <a:pt x="20" y="69"/>
                      <a:pt x="21" y="69"/>
                      <a:pt x="21" y="69"/>
                    </a:cubicBezTo>
                    <a:cubicBezTo>
                      <a:pt x="21" y="70"/>
                      <a:pt x="21" y="70"/>
                      <a:pt x="20" y="70"/>
                    </a:cubicBezTo>
                    <a:cubicBezTo>
                      <a:pt x="20" y="71"/>
                      <a:pt x="20" y="72"/>
                      <a:pt x="21" y="72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5" y="72"/>
                      <a:pt x="45" y="71"/>
                      <a:pt x="45" y="71"/>
                    </a:cubicBezTo>
                    <a:cubicBezTo>
                      <a:pt x="45" y="70"/>
                      <a:pt x="45" y="70"/>
                      <a:pt x="45" y="70"/>
                    </a:cubicBezTo>
                    <a:cubicBezTo>
                      <a:pt x="45" y="69"/>
                      <a:pt x="45" y="68"/>
                      <a:pt x="45" y="67"/>
                    </a:cubicBezTo>
                    <a:cubicBezTo>
                      <a:pt x="44" y="67"/>
                      <a:pt x="44" y="67"/>
                      <a:pt x="44" y="67"/>
                    </a:cubicBezTo>
                    <a:cubicBezTo>
                      <a:pt x="43" y="67"/>
                      <a:pt x="42" y="66"/>
                      <a:pt x="42" y="66"/>
                    </a:cubicBezTo>
                    <a:cubicBezTo>
                      <a:pt x="41" y="66"/>
                      <a:pt x="40" y="66"/>
                      <a:pt x="40" y="66"/>
                    </a:cubicBezTo>
                    <a:cubicBezTo>
                      <a:pt x="39" y="65"/>
                      <a:pt x="38" y="66"/>
                      <a:pt x="38" y="64"/>
                    </a:cubicBezTo>
                    <a:cubicBezTo>
                      <a:pt x="37" y="64"/>
                      <a:pt x="36" y="65"/>
                      <a:pt x="36" y="64"/>
                    </a:cubicBezTo>
                    <a:cubicBezTo>
                      <a:pt x="37" y="63"/>
                      <a:pt x="36" y="59"/>
                      <a:pt x="34" y="60"/>
                    </a:cubicBezTo>
                    <a:cubicBezTo>
                      <a:pt x="33" y="60"/>
                      <a:pt x="32" y="59"/>
                      <a:pt x="32" y="58"/>
                    </a:cubicBezTo>
                    <a:cubicBezTo>
                      <a:pt x="31" y="57"/>
                      <a:pt x="30" y="57"/>
                      <a:pt x="29" y="56"/>
                    </a:cubicBezTo>
                    <a:cubicBezTo>
                      <a:pt x="29" y="56"/>
                      <a:pt x="29" y="57"/>
                      <a:pt x="28" y="57"/>
                    </a:cubicBezTo>
                    <a:cubicBezTo>
                      <a:pt x="28" y="56"/>
                      <a:pt x="27" y="56"/>
                      <a:pt x="27" y="55"/>
                    </a:cubicBezTo>
                    <a:cubicBezTo>
                      <a:pt x="26" y="54"/>
                      <a:pt x="26" y="55"/>
                      <a:pt x="26" y="55"/>
                    </a:cubicBezTo>
                    <a:cubicBezTo>
                      <a:pt x="25" y="55"/>
                      <a:pt x="25" y="55"/>
                      <a:pt x="24" y="54"/>
                    </a:cubicBezTo>
                    <a:cubicBezTo>
                      <a:pt x="24" y="55"/>
                      <a:pt x="24" y="55"/>
                      <a:pt x="23" y="55"/>
                    </a:cubicBezTo>
                    <a:cubicBezTo>
                      <a:pt x="23" y="56"/>
                      <a:pt x="22" y="57"/>
                      <a:pt x="21" y="58"/>
                    </a:cubicBezTo>
                    <a:cubicBezTo>
                      <a:pt x="21" y="57"/>
                      <a:pt x="21" y="56"/>
                      <a:pt x="20" y="56"/>
                    </a:cubicBezTo>
                    <a:cubicBezTo>
                      <a:pt x="20" y="57"/>
                      <a:pt x="20" y="57"/>
                      <a:pt x="19" y="57"/>
                    </a:cubicBezTo>
                    <a:cubicBezTo>
                      <a:pt x="18" y="56"/>
                      <a:pt x="19" y="55"/>
                      <a:pt x="19" y="53"/>
                    </a:cubicBezTo>
                    <a:cubicBezTo>
                      <a:pt x="18" y="52"/>
                      <a:pt x="17" y="52"/>
                      <a:pt x="16" y="52"/>
                    </a:cubicBezTo>
                    <a:cubicBezTo>
                      <a:pt x="16" y="51"/>
                      <a:pt x="17" y="50"/>
                      <a:pt x="17" y="48"/>
                    </a:cubicBezTo>
                    <a:cubicBezTo>
                      <a:pt x="16" y="48"/>
                      <a:pt x="16" y="48"/>
                      <a:pt x="14" y="48"/>
                    </a:cubicBezTo>
                    <a:cubicBezTo>
                      <a:pt x="14" y="49"/>
                      <a:pt x="14" y="50"/>
                      <a:pt x="13" y="50"/>
                    </a:cubicBezTo>
                    <a:cubicBezTo>
                      <a:pt x="10" y="51"/>
                      <a:pt x="12" y="46"/>
                      <a:pt x="12" y="44"/>
                    </a:cubicBezTo>
                    <a:cubicBezTo>
                      <a:pt x="12" y="43"/>
                      <a:pt x="13" y="43"/>
                      <a:pt x="14" y="43"/>
                    </a:cubicBezTo>
                    <a:cubicBezTo>
                      <a:pt x="15" y="42"/>
                      <a:pt x="15" y="43"/>
                      <a:pt x="16" y="43"/>
                    </a:cubicBezTo>
                    <a:cubicBezTo>
                      <a:pt x="16" y="43"/>
                      <a:pt x="16" y="43"/>
                      <a:pt x="17" y="43"/>
                    </a:cubicBezTo>
                    <a:cubicBezTo>
                      <a:pt x="18" y="43"/>
                      <a:pt x="19" y="42"/>
                      <a:pt x="20" y="43"/>
                    </a:cubicBezTo>
                    <a:cubicBezTo>
                      <a:pt x="19" y="45"/>
                      <a:pt x="20" y="46"/>
                      <a:pt x="21" y="46"/>
                    </a:cubicBezTo>
                    <a:cubicBezTo>
                      <a:pt x="21" y="44"/>
                      <a:pt x="21" y="44"/>
                      <a:pt x="21" y="43"/>
                    </a:cubicBezTo>
                    <a:cubicBezTo>
                      <a:pt x="21" y="43"/>
                      <a:pt x="20" y="42"/>
                      <a:pt x="20" y="42"/>
                    </a:cubicBezTo>
                    <a:cubicBezTo>
                      <a:pt x="21" y="40"/>
                      <a:pt x="22" y="39"/>
                      <a:pt x="23" y="38"/>
                    </a:cubicBezTo>
                    <a:cubicBezTo>
                      <a:pt x="24" y="38"/>
                      <a:pt x="24" y="38"/>
                      <a:pt x="23" y="37"/>
                    </a:cubicBezTo>
                    <a:cubicBezTo>
                      <a:pt x="24" y="37"/>
                      <a:pt x="24" y="37"/>
                      <a:pt x="25" y="37"/>
                    </a:cubicBezTo>
                    <a:cubicBezTo>
                      <a:pt x="24" y="35"/>
                      <a:pt x="25" y="35"/>
                      <a:pt x="25" y="34"/>
                    </a:cubicBezTo>
                    <a:cubicBezTo>
                      <a:pt x="26" y="33"/>
                      <a:pt x="27" y="33"/>
                      <a:pt x="27" y="32"/>
                    </a:cubicBezTo>
                    <a:cubicBezTo>
                      <a:pt x="28" y="32"/>
                      <a:pt x="27" y="32"/>
                      <a:pt x="27" y="31"/>
                    </a:cubicBezTo>
                    <a:cubicBezTo>
                      <a:pt x="28" y="30"/>
                      <a:pt x="29" y="30"/>
                      <a:pt x="30" y="29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1" y="30"/>
                      <a:pt x="32" y="29"/>
                      <a:pt x="32" y="29"/>
                    </a:cubicBezTo>
                    <a:cubicBezTo>
                      <a:pt x="32" y="28"/>
                      <a:pt x="31" y="28"/>
                      <a:pt x="31" y="27"/>
                    </a:cubicBezTo>
                    <a:cubicBezTo>
                      <a:pt x="31" y="26"/>
                      <a:pt x="32" y="26"/>
                      <a:pt x="32" y="26"/>
                    </a:cubicBezTo>
                    <a:cubicBezTo>
                      <a:pt x="32" y="25"/>
                      <a:pt x="32" y="26"/>
                      <a:pt x="32" y="25"/>
                    </a:cubicBezTo>
                    <a:cubicBezTo>
                      <a:pt x="33" y="26"/>
                      <a:pt x="34" y="23"/>
                      <a:pt x="35" y="24"/>
                    </a:cubicBezTo>
                    <a:cubicBezTo>
                      <a:pt x="35" y="25"/>
                      <a:pt x="34" y="26"/>
                      <a:pt x="33" y="28"/>
                    </a:cubicBezTo>
                    <a:cubicBezTo>
                      <a:pt x="34" y="28"/>
                      <a:pt x="34" y="27"/>
                      <a:pt x="35" y="27"/>
                    </a:cubicBezTo>
                    <a:cubicBezTo>
                      <a:pt x="35" y="28"/>
                      <a:pt x="35" y="29"/>
                      <a:pt x="35" y="29"/>
                    </a:cubicBezTo>
                    <a:cubicBezTo>
                      <a:pt x="35" y="28"/>
                      <a:pt x="36" y="29"/>
                      <a:pt x="37" y="29"/>
                    </a:cubicBezTo>
                    <a:cubicBezTo>
                      <a:pt x="37" y="28"/>
                      <a:pt x="36" y="27"/>
                      <a:pt x="37" y="27"/>
                    </a:cubicBezTo>
                    <a:cubicBezTo>
                      <a:pt x="36" y="27"/>
                      <a:pt x="36" y="26"/>
                      <a:pt x="35" y="25"/>
                    </a:cubicBezTo>
                    <a:cubicBezTo>
                      <a:pt x="36" y="23"/>
                      <a:pt x="36" y="23"/>
                      <a:pt x="35" y="21"/>
                    </a:cubicBezTo>
                    <a:cubicBezTo>
                      <a:pt x="35" y="21"/>
                      <a:pt x="35" y="21"/>
                      <a:pt x="34" y="21"/>
                    </a:cubicBezTo>
                    <a:cubicBezTo>
                      <a:pt x="34" y="20"/>
                      <a:pt x="33" y="20"/>
                      <a:pt x="33" y="19"/>
                    </a:cubicBezTo>
                    <a:cubicBezTo>
                      <a:pt x="33" y="19"/>
                      <a:pt x="33" y="18"/>
                      <a:pt x="33" y="18"/>
                    </a:cubicBezTo>
                    <a:cubicBezTo>
                      <a:pt x="32" y="17"/>
                      <a:pt x="33" y="15"/>
                      <a:pt x="31" y="15"/>
                    </a:cubicBezTo>
                    <a:cubicBezTo>
                      <a:pt x="31" y="16"/>
                      <a:pt x="32" y="17"/>
                      <a:pt x="31" y="17"/>
                    </a:cubicBezTo>
                    <a:cubicBezTo>
                      <a:pt x="31" y="16"/>
                      <a:pt x="30" y="17"/>
                      <a:pt x="30" y="16"/>
                    </a:cubicBezTo>
                    <a:cubicBezTo>
                      <a:pt x="30" y="15"/>
                      <a:pt x="30" y="14"/>
                      <a:pt x="30" y="14"/>
                    </a:cubicBezTo>
                    <a:cubicBezTo>
                      <a:pt x="28" y="14"/>
                      <a:pt x="29" y="13"/>
                      <a:pt x="27" y="13"/>
                    </a:cubicBezTo>
                    <a:cubicBezTo>
                      <a:pt x="27" y="13"/>
                      <a:pt x="27" y="12"/>
                      <a:pt x="26" y="12"/>
                    </a:cubicBezTo>
                    <a:cubicBezTo>
                      <a:pt x="26" y="12"/>
                      <a:pt x="26" y="13"/>
                      <a:pt x="25" y="13"/>
                    </a:cubicBezTo>
                    <a:cubicBezTo>
                      <a:pt x="25" y="15"/>
                      <a:pt x="24" y="17"/>
                      <a:pt x="25" y="19"/>
                    </a:cubicBezTo>
                    <a:cubicBezTo>
                      <a:pt x="24" y="19"/>
                      <a:pt x="24" y="18"/>
                      <a:pt x="23" y="19"/>
                    </a:cubicBezTo>
                    <a:cubicBezTo>
                      <a:pt x="24" y="20"/>
                      <a:pt x="24" y="19"/>
                      <a:pt x="24" y="20"/>
                    </a:cubicBezTo>
                    <a:cubicBezTo>
                      <a:pt x="24" y="20"/>
                      <a:pt x="24" y="22"/>
                      <a:pt x="23" y="23"/>
                    </a:cubicBezTo>
                    <a:cubicBezTo>
                      <a:pt x="23" y="22"/>
                      <a:pt x="23" y="21"/>
                      <a:pt x="22" y="20"/>
                    </a:cubicBezTo>
                    <a:cubicBezTo>
                      <a:pt x="22" y="19"/>
                      <a:pt x="22" y="20"/>
                      <a:pt x="21" y="20"/>
                    </a:cubicBezTo>
                    <a:cubicBezTo>
                      <a:pt x="21" y="19"/>
                      <a:pt x="21" y="20"/>
                      <a:pt x="20" y="20"/>
                    </a:cubicBezTo>
                    <a:cubicBezTo>
                      <a:pt x="20" y="19"/>
                      <a:pt x="19" y="18"/>
                      <a:pt x="18" y="18"/>
                    </a:cubicBezTo>
                    <a:cubicBezTo>
                      <a:pt x="18" y="16"/>
                      <a:pt x="17" y="17"/>
                      <a:pt x="17" y="16"/>
                    </a:cubicBezTo>
                    <a:cubicBezTo>
                      <a:pt x="18" y="16"/>
                      <a:pt x="18" y="15"/>
                      <a:pt x="18" y="15"/>
                    </a:cubicBezTo>
                    <a:cubicBezTo>
                      <a:pt x="18" y="14"/>
                      <a:pt x="19" y="13"/>
                      <a:pt x="20" y="13"/>
                    </a:cubicBezTo>
                    <a:cubicBezTo>
                      <a:pt x="20" y="12"/>
                      <a:pt x="20" y="11"/>
                      <a:pt x="22" y="11"/>
                    </a:cubicBezTo>
                    <a:cubicBezTo>
                      <a:pt x="22" y="10"/>
                      <a:pt x="21" y="10"/>
                      <a:pt x="21" y="10"/>
                    </a:cubicBezTo>
                    <a:cubicBezTo>
                      <a:pt x="23" y="9"/>
                      <a:pt x="24" y="9"/>
                      <a:pt x="25" y="9"/>
                    </a:cubicBezTo>
                    <a:cubicBezTo>
                      <a:pt x="25" y="8"/>
                      <a:pt x="25" y="7"/>
                      <a:pt x="25" y="6"/>
                    </a:cubicBezTo>
                    <a:cubicBezTo>
                      <a:pt x="25" y="5"/>
                      <a:pt x="24" y="5"/>
                      <a:pt x="24" y="5"/>
                    </a:cubicBezTo>
                    <a:cubicBezTo>
                      <a:pt x="25" y="5"/>
                      <a:pt x="26" y="5"/>
                      <a:pt x="26" y="6"/>
                    </a:cubicBezTo>
                    <a:cubicBezTo>
                      <a:pt x="27" y="5"/>
                      <a:pt x="27" y="6"/>
                      <a:pt x="28" y="6"/>
                    </a:cubicBezTo>
                    <a:cubicBezTo>
                      <a:pt x="28" y="7"/>
                      <a:pt x="29" y="6"/>
                      <a:pt x="29" y="8"/>
                    </a:cubicBezTo>
                    <a:cubicBezTo>
                      <a:pt x="29" y="10"/>
                      <a:pt x="26" y="9"/>
                      <a:pt x="26" y="11"/>
                    </a:cubicBezTo>
                    <a:cubicBezTo>
                      <a:pt x="26" y="11"/>
                      <a:pt x="27" y="11"/>
                      <a:pt x="28" y="11"/>
                    </a:cubicBezTo>
                    <a:cubicBezTo>
                      <a:pt x="30" y="12"/>
                      <a:pt x="30" y="14"/>
                      <a:pt x="32" y="14"/>
                    </a:cubicBezTo>
                    <a:cubicBezTo>
                      <a:pt x="32" y="13"/>
                      <a:pt x="33" y="13"/>
                      <a:pt x="32" y="11"/>
                    </a:cubicBezTo>
                    <a:cubicBezTo>
                      <a:pt x="32" y="10"/>
                      <a:pt x="32" y="10"/>
                      <a:pt x="32" y="9"/>
                    </a:cubicBezTo>
                    <a:cubicBezTo>
                      <a:pt x="33" y="9"/>
                      <a:pt x="33" y="10"/>
                      <a:pt x="34" y="11"/>
                    </a:cubicBezTo>
                    <a:cubicBezTo>
                      <a:pt x="34" y="10"/>
                      <a:pt x="33" y="9"/>
                      <a:pt x="34" y="9"/>
                    </a:cubicBezTo>
                    <a:cubicBezTo>
                      <a:pt x="34" y="9"/>
                      <a:pt x="35" y="8"/>
                      <a:pt x="35" y="8"/>
                    </a:cubicBezTo>
                    <a:cubicBezTo>
                      <a:pt x="34" y="8"/>
                      <a:pt x="34" y="7"/>
                      <a:pt x="34" y="7"/>
                    </a:cubicBezTo>
                    <a:cubicBezTo>
                      <a:pt x="33" y="7"/>
                      <a:pt x="32" y="6"/>
                      <a:pt x="32" y="6"/>
                    </a:cubicBezTo>
                    <a:cubicBezTo>
                      <a:pt x="32" y="6"/>
                      <a:pt x="32" y="6"/>
                      <a:pt x="32" y="5"/>
                    </a:cubicBezTo>
                    <a:cubicBezTo>
                      <a:pt x="32" y="4"/>
                      <a:pt x="31" y="4"/>
                      <a:pt x="31" y="3"/>
                    </a:cubicBezTo>
                    <a:cubicBezTo>
                      <a:pt x="31" y="3"/>
                      <a:pt x="30" y="3"/>
                      <a:pt x="29" y="3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8" y="2"/>
                      <a:pt x="27" y="2"/>
                      <a:pt x="26" y="2"/>
                    </a:cubicBezTo>
                    <a:cubicBezTo>
                      <a:pt x="26" y="0"/>
                      <a:pt x="24" y="1"/>
                      <a:pt x="24" y="2"/>
                    </a:cubicBezTo>
                    <a:cubicBezTo>
                      <a:pt x="24" y="1"/>
                      <a:pt x="24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1"/>
                      <a:pt x="22" y="1"/>
                    </a:cubicBezTo>
                    <a:close/>
                    <a:moveTo>
                      <a:pt x="34" y="22"/>
                    </a:move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lose/>
                    <a:moveTo>
                      <a:pt x="3" y="42"/>
                    </a:moveTo>
                    <a:cubicBezTo>
                      <a:pt x="3" y="41"/>
                      <a:pt x="3" y="42"/>
                      <a:pt x="3" y="42"/>
                    </a:cubicBezTo>
                    <a:cubicBezTo>
                      <a:pt x="3" y="42"/>
                      <a:pt x="3" y="42"/>
                      <a:pt x="3" y="42"/>
                    </a:cubicBezTo>
                    <a:close/>
                    <a:moveTo>
                      <a:pt x="3" y="42"/>
                    </a:moveTo>
                    <a:cubicBezTo>
                      <a:pt x="4" y="42"/>
                      <a:pt x="4" y="43"/>
                      <a:pt x="4" y="43"/>
                    </a:cubicBezTo>
                    <a:cubicBezTo>
                      <a:pt x="4" y="44"/>
                      <a:pt x="3" y="43"/>
                      <a:pt x="3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46" name="Freeform 68"/>
              <p:cNvSpPr>
                <a:spLocks noEditPoints="1"/>
              </p:cNvSpPr>
              <p:nvPr/>
            </p:nvSpPr>
            <p:spPr bwMode="auto">
              <a:xfrm>
                <a:off x="3940991" y="5655525"/>
                <a:ext cx="37950" cy="31445"/>
              </a:xfrm>
              <a:custGeom>
                <a:avLst/>
                <a:gdLst>
                  <a:gd name="T0" fmla="*/ 12 w 15"/>
                  <a:gd name="T1" fmla="*/ 2 h 12"/>
                  <a:gd name="T2" fmla="*/ 15 w 15"/>
                  <a:gd name="T3" fmla="*/ 1 h 12"/>
                  <a:gd name="T4" fmla="*/ 14 w 15"/>
                  <a:gd name="T5" fmla="*/ 0 h 12"/>
                  <a:gd name="T6" fmla="*/ 2 w 15"/>
                  <a:gd name="T7" fmla="*/ 9 h 12"/>
                  <a:gd name="T8" fmla="*/ 3 w 15"/>
                  <a:gd name="T9" fmla="*/ 10 h 12"/>
                  <a:gd name="T10" fmla="*/ 3 w 15"/>
                  <a:gd name="T11" fmla="*/ 10 h 12"/>
                  <a:gd name="T12" fmla="*/ 3 w 15"/>
                  <a:gd name="T13" fmla="*/ 10 h 12"/>
                  <a:gd name="T14" fmla="*/ 1 w 15"/>
                  <a:gd name="T15" fmla="*/ 9 h 12"/>
                  <a:gd name="T16" fmla="*/ 0 w 15"/>
                  <a:gd name="T17" fmla="*/ 10 h 12"/>
                  <a:gd name="T18" fmla="*/ 0 w 15"/>
                  <a:gd name="T19" fmla="*/ 11 h 12"/>
                  <a:gd name="T20" fmla="*/ 2 w 15"/>
                  <a:gd name="T21" fmla="*/ 11 h 12"/>
                  <a:gd name="T22" fmla="*/ 5 w 15"/>
                  <a:gd name="T23" fmla="*/ 10 h 12"/>
                  <a:gd name="T24" fmla="*/ 6 w 15"/>
                  <a:gd name="T25" fmla="*/ 9 h 12"/>
                  <a:gd name="T26" fmla="*/ 5 w 15"/>
                  <a:gd name="T27" fmla="*/ 9 h 12"/>
                  <a:gd name="T28" fmla="*/ 7 w 15"/>
                  <a:gd name="T29" fmla="*/ 9 h 12"/>
                  <a:gd name="T30" fmla="*/ 8 w 15"/>
                  <a:gd name="T31" fmla="*/ 6 h 12"/>
                  <a:gd name="T32" fmla="*/ 8 w 15"/>
                  <a:gd name="T33" fmla="*/ 6 h 12"/>
                  <a:gd name="T34" fmla="*/ 10 w 15"/>
                  <a:gd name="T35" fmla="*/ 5 h 12"/>
                  <a:gd name="T36" fmla="*/ 11 w 15"/>
                  <a:gd name="T37" fmla="*/ 5 h 12"/>
                  <a:gd name="T38" fmla="*/ 11 w 15"/>
                  <a:gd name="T39" fmla="*/ 4 h 12"/>
                  <a:gd name="T40" fmla="*/ 12 w 15"/>
                  <a:gd name="T41" fmla="*/ 4 h 12"/>
                  <a:gd name="T42" fmla="*/ 12 w 15"/>
                  <a:gd name="T43" fmla="*/ 3 h 12"/>
                  <a:gd name="T44" fmla="*/ 12 w 15"/>
                  <a:gd name="T45" fmla="*/ 3 h 12"/>
                  <a:gd name="T46" fmla="*/ 12 w 15"/>
                  <a:gd name="T47" fmla="*/ 2 h 12"/>
                  <a:gd name="T48" fmla="*/ 4 w 15"/>
                  <a:gd name="T49" fmla="*/ 10 h 12"/>
                  <a:gd name="T50" fmla="*/ 4 w 15"/>
                  <a:gd name="T51" fmla="*/ 10 h 12"/>
                  <a:gd name="T52" fmla="*/ 4 w 15"/>
                  <a:gd name="T53" fmla="*/ 1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5" h="12">
                    <a:moveTo>
                      <a:pt x="12" y="2"/>
                    </a:moveTo>
                    <a:cubicBezTo>
                      <a:pt x="13" y="2"/>
                      <a:pt x="15" y="2"/>
                      <a:pt x="15" y="1"/>
                    </a:cubicBezTo>
                    <a:cubicBezTo>
                      <a:pt x="15" y="0"/>
                      <a:pt x="14" y="1"/>
                      <a:pt x="14" y="0"/>
                    </a:cubicBezTo>
                    <a:cubicBezTo>
                      <a:pt x="10" y="3"/>
                      <a:pt x="6" y="5"/>
                      <a:pt x="2" y="9"/>
                    </a:cubicBezTo>
                    <a:cubicBezTo>
                      <a:pt x="2" y="9"/>
                      <a:pt x="3" y="9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1" y="10"/>
                      <a:pt x="0" y="10"/>
                      <a:pt x="0" y="10"/>
                    </a:cubicBezTo>
                    <a:cubicBezTo>
                      <a:pt x="0" y="10"/>
                      <a:pt x="0" y="11"/>
                      <a:pt x="0" y="11"/>
                    </a:cubicBezTo>
                    <a:cubicBezTo>
                      <a:pt x="1" y="11"/>
                      <a:pt x="1" y="11"/>
                      <a:pt x="2" y="11"/>
                    </a:cubicBezTo>
                    <a:cubicBezTo>
                      <a:pt x="3" y="11"/>
                      <a:pt x="5" y="12"/>
                      <a:pt x="5" y="10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6" y="8"/>
                      <a:pt x="5" y="9"/>
                      <a:pt x="5" y="9"/>
                    </a:cubicBezTo>
                    <a:cubicBezTo>
                      <a:pt x="6" y="9"/>
                      <a:pt x="6" y="9"/>
                      <a:pt x="7" y="9"/>
                    </a:cubicBezTo>
                    <a:cubicBezTo>
                      <a:pt x="7" y="7"/>
                      <a:pt x="8" y="7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5"/>
                      <a:pt x="10" y="5"/>
                    </a:cubicBezTo>
                    <a:cubicBezTo>
                      <a:pt x="10" y="5"/>
                      <a:pt x="10" y="5"/>
                      <a:pt x="11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2"/>
                      <a:pt x="12" y="2"/>
                    </a:cubicBezTo>
                    <a:close/>
                    <a:moveTo>
                      <a:pt x="4" y="10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47" name="Freeform 69"/>
              <p:cNvSpPr/>
              <p:nvPr/>
            </p:nvSpPr>
            <p:spPr bwMode="auto">
              <a:xfrm>
                <a:off x="4192545" y="5812747"/>
                <a:ext cx="2169" cy="4337"/>
              </a:xfrm>
              <a:custGeom>
                <a:avLst/>
                <a:gdLst>
                  <a:gd name="T0" fmla="*/ 0 w 1"/>
                  <a:gd name="T1" fmla="*/ 2 h 2"/>
                  <a:gd name="T2" fmla="*/ 1 w 1"/>
                  <a:gd name="T3" fmla="*/ 0 h 2"/>
                  <a:gd name="T4" fmla="*/ 0 w 1"/>
                  <a:gd name="T5" fmla="*/ 0 h 2"/>
                  <a:gd name="T6" fmla="*/ 0 w 1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2"/>
                    </a:moveTo>
                    <a:cubicBezTo>
                      <a:pt x="1" y="2"/>
                      <a:pt x="1" y="1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48" name="Freeform 70"/>
              <p:cNvSpPr/>
              <p:nvPr/>
            </p:nvSpPr>
            <p:spPr bwMode="auto">
              <a:xfrm>
                <a:off x="4072189" y="5779134"/>
                <a:ext cx="2169" cy="2169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1" y="0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49" name="Freeform 71"/>
              <p:cNvSpPr/>
              <p:nvPr/>
            </p:nvSpPr>
            <p:spPr bwMode="auto">
              <a:xfrm>
                <a:off x="4030986" y="5724920"/>
                <a:ext cx="9759" cy="22770"/>
              </a:xfrm>
              <a:custGeom>
                <a:avLst/>
                <a:gdLst>
                  <a:gd name="T0" fmla="*/ 3 w 4"/>
                  <a:gd name="T1" fmla="*/ 5 h 9"/>
                  <a:gd name="T2" fmla="*/ 3 w 4"/>
                  <a:gd name="T3" fmla="*/ 2 h 9"/>
                  <a:gd name="T4" fmla="*/ 2 w 4"/>
                  <a:gd name="T5" fmla="*/ 1 h 9"/>
                  <a:gd name="T6" fmla="*/ 2 w 4"/>
                  <a:gd name="T7" fmla="*/ 0 h 9"/>
                  <a:gd name="T8" fmla="*/ 1 w 4"/>
                  <a:gd name="T9" fmla="*/ 0 h 9"/>
                  <a:gd name="T10" fmla="*/ 0 w 4"/>
                  <a:gd name="T11" fmla="*/ 4 h 9"/>
                  <a:gd name="T12" fmla="*/ 2 w 4"/>
                  <a:gd name="T13" fmla="*/ 4 h 9"/>
                  <a:gd name="T14" fmla="*/ 0 w 4"/>
                  <a:gd name="T15" fmla="*/ 5 h 9"/>
                  <a:gd name="T16" fmla="*/ 1 w 4"/>
                  <a:gd name="T17" fmla="*/ 8 h 9"/>
                  <a:gd name="T18" fmla="*/ 0 w 4"/>
                  <a:gd name="T19" fmla="*/ 9 h 9"/>
                  <a:gd name="T20" fmla="*/ 3 w 4"/>
                  <a:gd name="T21" fmla="*/ 8 h 9"/>
                  <a:gd name="T22" fmla="*/ 4 w 4"/>
                  <a:gd name="T23" fmla="*/ 6 h 9"/>
                  <a:gd name="T24" fmla="*/ 3 w 4"/>
                  <a:gd name="T25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9">
                    <a:moveTo>
                      <a:pt x="3" y="5"/>
                    </a:moveTo>
                    <a:cubicBezTo>
                      <a:pt x="4" y="3"/>
                      <a:pt x="2" y="3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2"/>
                      <a:pt x="0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5"/>
                      <a:pt x="1" y="6"/>
                      <a:pt x="0" y="5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2" y="8"/>
                      <a:pt x="3" y="8"/>
                    </a:cubicBezTo>
                    <a:cubicBezTo>
                      <a:pt x="4" y="7"/>
                      <a:pt x="3" y="7"/>
                      <a:pt x="4" y="6"/>
                    </a:cubicBezTo>
                    <a:cubicBezTo>
                      <a:pt x="4" y="5"/>
                      <a:pt x="4" y="5"/>
                      <a:pt x="3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50" name="Freeform 72"/>
              <p:cNvSpPr>
                <a:spLocks noEditPoints="1"/>
              </p:cNvSpPr>
              <p:nvPr/>
            </p:nvSpPr>
            <p:spPr bwMode="auto">
              <a:xfrm>
                <a:off x="4015806" y="5673959"/>
                <a:ext cx="209267" cy="195171"/>
              </a:xfrm>
              <a:custGeom>
                <a:avLst/>
                <a:gdLst>
                  <a:gd name="T0" fmla="*/ 80 w 82"/>
                  <a:gd name="T1" fmla="*/ 23 h 76"/>
                  <a:gd name="T2" fmla="*/ 64 w 82"/>
                  <a:gd name="T3" fmla="*/ 4 h 76"/>
                  <a:gd name="T4" fmla="*/ 61 w 82"/>
                  <a:gd name="T5" fmla="*/ 1 h 76"/>
                  <a:gd name="T6" fmla="*/ 56 w 82"/>
                  <a:gd name="T7" fmla="*/ 2 h 76"/>
                  <a:gd name="T8" fmla="*/ 50 w 82"/>
                  <a:gd name="T9" fmla="*/ 4 h 76"/>
                  <a:gd name="T10" fmla="*/ 46 w 82"/>
                  <a:gd name="T11" fmla="*/ 6 h 76"/>
                  <a:gd name="T12" fmla="*/ 43 w 82"/>
                  <a:gd name="T13" fmla="*/ 6 h 76"/>
                  <a:gd name="T14" fmla="*/ 35 w 82"/>
                  <a:gd name="T15" fmla="*/ 10 h 76"/>
                  <a:gd name="T16" fmla="*/ 29 w 82"/>
                  <a:gd name="T17" fmla="*/ 13 h 76"/>
                  <a:gd name="T18" fmla="*/ 29 w 82"/>
                  <a:gd name="T19" fmla="*/ 13 h 76"/>
                  <a:gd name="T20" fmla="*/ 21 w 82"/>
                  <a:gd name="T21" fmla="*/ 7 h 76"/>
                  <a:gd name="T22" fmla="*/ 15 w 82"/>
                  <a:gd name="T23" fmla="*/ 15 h 76"/>
                  <a:gd name="T24" fmla="*/ 12 w 82"/>
                  <a:gd name="T25" fmla="*/ 21 h 76"/>
                  <a:gd name="T26" fmla="*/ 11 w 82"/>
                  <a:gd name="T27" fmla="*/ 25 h 76"/>
                  <a:gd name="T28" fmla="*/ 7 w 82"/>
                  <a:gd name="T29" fmla="*/ 30 h 76"/>
                  <a:gd name="T30" fmla="*/ 8 w 82"/>
                  <a:gd name="T31" fmla="*/ 35 h 76"/>
                  <a:gd name="T32" fmla="*/ 7 w 82"/>
                  <a:gd name="T33" fmla="*/ 41 h 76"/>
                  <a:gd name="T34" fmla="*/ 14 w 82"/>
                  <a:gd name="T35" fmla="*/ 34 h 76"/>
                  <a:gd name="T36" fmla="*/ 15 w 82"/>
                  <a:gd name="T37" fmla="*/ 36 h 76"/>
                  <a:gd name="T38" fmla="*/ 18 w 82"/>
                  <a:gd name="T39" fmla="*/ 40 h 76"/>
                  <a:gd name="T40" fmla="*/ 17 w 82"/>
                  <a:gd name="T41" fmla="*/ 34 h 76"/>
                  <a:gd name="T42" fmla="*/ 20 w 82"/>
                  <a:gd name="T43" fmla="*/ 41 h 76"/>
                  <a:gd name="T44" fmla="*/ 23 w 82"/>
                  <a:gd name="T45" fmla="*/ 40 h 76"/>
                  <a:gd name="T46" fmla="*/ 28 w 82"/>
                  <a:gd name="T47" fmla="*/ 41 h 76"/>
                  <a:gd name="T48" fmla="*/ 20 w 82"/>
                  <a:gd name="T49" fmla="*/ 45 h 76"/>
                  <a:gd name="T50" fmla="*/ 12 w 82"/>
                  <a:gd name="T51" fmla="*/ 41 h 76"/>
                  <a:gd name="T52" fmla="*/ 3 w 82"/>
                  <a:gd name="T53" fmla="*/ 47 h 76"/>
                  <a:gd name="T54" fmla="*/ 2 w 82"/>
                  <a:gd name="T55" fmla="*/ 64 h 76"/>
                  <a:gd name="T56" fmla="*/ 10 w 82"/>
                  <a:gd name="T57" fmla="*/ 65 h 76"/>
                  <a:gd name="T58" fmla="*/ 15 w 82"/>
                  <a:gd name="T59" fmla="*/ 74 h 76"/>
                  <a:gd name="T60" fmla="*/ 32 w 82"/>
                  <a:gd name="T61" fmla="*/ 69 h 76"/>
                  <a:gd name="T62" fmla="*/ 35 w 82"/>
                  <a:gd name="T63" fmla="*/ 60 h 76"/>
                  <a:gd name="T64" fmla="*/ 29 w 82"/>
                  <a:gd name="T65" fmla="*/ 51 h 76"/>
                  <a:gd name="T66" fmla="*/ 34 w 82"/>
                  <a:gd name="T67" fmla="*/ 59 h 76"/>
                  <a:gd name="T68" fmla="*/ 42 w 82"/>
                  <a:gd name="T69" fmla="*/ 52 h 76"/>
                  <a:gd name="T70" fmla="*/ 37 w 82"/>
                  <a:gd name="T71" fmla="*/ 46 h 76"/>
                  <a:gd name="T72" fmla="*/ 44 w 82"/>
                  <a:gd name="T73" fmla="*/ 50 h 76"/>
                  <a:gd name="T74" fmla="*/ 48 w 82"/>
                  <a:gd name="T75" fmla="*/ 53 h 76"/>
                  <a:gd name="T76" fmla="*/ 51 w 82"/>
                  <a:gd name="T77" fmla="*/ 62 h 76"/>
                  <a:gd name="T78" fmla="*/ 55 w 82"/>
                  <a:gd name="T79" fmla="*/ 56 h 76"/>
                  <a:gd name="T80" fmla="*/ 60 w 82"/>
                  <a:gd name="T81" fmla="*/ 55 h 76"/>
                  <a:gd name="T82" fmla="*/ 63 w 82"/>
                  <a:gd name="T83" fmla="*/ 60 h 76"/>
                  <a:gd name="T84" fmla="*/ 66 w 82"/>
                  <a:gd name="T85" fmla="*/ 63 h 76"/>
                  <a:gd name="T86" fmla="*/ 67 w 82"/>
                  <a:gd name="T87" fmla="*/ 62 h 76"/>
                  <a:gd name="T88" fmla="*/ 69 w 82"/>
                  <a:gd name="T89" fmla="*/ 54 h 76"/>
                  <a:gd name="T90" fmla="*/ 75 w 82"/>
                  <a:gd name="T91" fmla="*/ 45 h 76"/>
                  <a:gd name="T92" fmla="*/ 75 w 82"/>
                  <a:gd name="T93" fmla="*/ 40 h 76"/>
                  <a:gd name="T94" fmla="*/ 78 w 82"/>
                  <a:gd name="T95" fmla="*/ 36 h 76"/>
                  <a:gd name="T96" fmla="*/ 82 w 82"/>
                  <a:gd name="T97" fmla="*/ 27 h 76"/>
                  <a:gd name="T98" fmla="*/ 19 w 82"/>
                  <a:gd name="T99" fmla="*/ 24 h 76"/>
                  <a:gd name="T100" fmla="*/ 15 w 82"/>
                  <a:gd name="T101" fmla="*/ 24 h 76"/>
                  <a:gd name="T102" fmla="*/ 18 w 82"/>
                  <a:gd name="T103" fmla="*/ 19 h 76"/>
                  <a:gd name="T104" fmla="*/ 21 w 82"/>
                  <a:gd name="T105" fmla="*/ 19 h 76"/>
                  <a:gd name="T106" fmla="*/ 24 w 82"/>
                  <a:gd name="T107" fmla="*/ 9 h 76"/>
                  <a:gd name="T108" fmla="*/ 28 w 82"/>
                  <a:gd name="T109" fmla="*/ 48 h 76"/>
                  <a:gd name="T110" fmla="*/ 28 w 82"/>
                  <a:gd name="T111" fmla="*/ 15 h 76"/>
                  <a:gd name="T112" fmla="*/ 45 w 82"/>
                  <a:gd name="T113" fmla="*/ 9 h 76"/>
                  <a:gd name="T114" fmla="*/ 61 w 82"/>
                  <a:gd name="T115" fmla="*/ 5 h 76"/>
                  <a:gd name="T116" fmla="*/ 62 w 82"/>
                  <a:gd name="T117" fmla="*/ 4 h 76"/>
                  <a:gd name="T118" fmla="*/ 74 w 82"/>
                  <a:gd name="T119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2" h="76">
                    <a:moveTo>
                      <a:pt x="82" y="27"/>
                    </a:moveTo>
                    <a:cubicBezTo>
                      <a:pt x="82" y="26"/>
                      <a:pt x="81" y="25"/>
                      <a:pt x="81" y="24"/>
                    </a:cubicBezTo>
                    <a:cubicBezTo>
                      <a:pt x="80" y="25"/>
                      <a:pt x="79" y="25"/>
                      <a:pt x="79" y="24"/>
                    </a:cubicBezTo>
                    <a:cubicBezTo>
                      <a:pt x="79" y="23"/>
                      <a:pt x="80" y="23"/>
                      <a:pt x="80" y="23"/>
                    </a:cubicBezTo>
                    <a:cubicBezTo>
                      <a:pt x="77" y="16"/>
                      <a:pt x="72" y="10"/>
                      <a:pt x="67" y="5"/>
                    </a:cubicBezTo>
                    <a:cubicBezTo>
                      <a:pt x="66" y="5"/>
                      <a:pt x="66" y="5"/>
                      <a:pt x="65" y="5"/>
                    </a:cubicBezTo>
                    <a:cubicBezTo>
                      <a:pt x="65" y="5"/>
                      <a:pt x="65" y="5"/>
                      <a:pt x="64" y="5"/>
                    </a:cubicBezTo>
                    <a:cubicBezTo>
                      <a:pt x="64" y="5"/>
                      <a:pt x="64" y="4"/>
                      <a:pt x="64" y="4"/>
                    </a:cubicBezTo>
                    <a:cubicBezTo>
                      <a:pt x="63" y="4"/>
                      <a:pt x="63" y="4"/>
                      <a:pt x="62" y="4"/>
                    </a:cubicBezTo>
                    <a:cubicBezTo>
                      <a:pt x="62" y="4"/>
                      <a:pt x="62" y="4"/>
                      <a:pt x="62" y="3"/>
                    </a:cubicBezTo>
                    <a:cubicBezTo>
                      <a:pt x="63" y="3"/>
                      <a:pt x="63" y="3"/>
                      <a:pt x="63" y="2"/>
                    </a:cubicBezTo>
                    <a:cubicBezTo>
                      <a:pt x="62" y="2"/>
                      <a:pt x="62" y="1"/>
                      <a:pt x="61" y="1"/>
                    </a:cubicBezTo>
                    <a:cubicBezTo>
                      <a:pt x="61" y="1"/>
                      <a:pt x="60" y="1"/>
                      <a:pt x="59" y="1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58" y="1"/>
                      <a:pt x="58" y="0"/>
                      <a:pt x="57" y="0"/>
                    </a:cubicBezTo>
                    <a:cubicBezTo>
                      <a:pt x="57" y="0"/>
                      <a:pt x="56" y="1"/>
                      <a:pt x="56" y="2"/>
                    </a:cubicBezTo>
                    <a:cubicBezTo>
                      <a:pt x="55" y="1"/>
                      <a:pt x="56" y="3"/>
                      <a:pt x="55" y="2"/>
                    </a:cubicBezTo>
                    <a:cubicBezTo>
                      <a:pt x="54" y="2"/>
                      <a:pt x="55" y="1"/>
                      <a:pt x="54" y="2"/>
                    </a:cubicBezTo>
                    <a:cubicBezTo>
                      <a:pt x="53" y="2"/>
                      <a:pt x="52" y="3"/>
                      <a:pt x="51" y="3"/>
                    </a:cubicBezTo>
                    <a:cubicBezTo>
                      <a:pt x="51" y="3"/>
                      <a:pt x="50" y="4"/>
                      <a:pt x="50" y="4"/>
                    </a:cubicBezTo>
                    <a:cubicBezTo>
                      <a:pt x="49" y="4"/>
                      <a:pt x="50" y="5"/>
                      <a:pt x="49" y="5"/>
                    </a:cubicBezTo>
                    <a:cubicBezTo>
                      <a:pt x="48" y="5"/>
                      <a:pt x="47" y="4"/>
                      <a:pt x="48" y="5"/>
                    </a:cubicBezTo>
                    <a:cubicBezTo>
                      <a:pt x="48" y="6"/>
                      <a:pt x="49" y="6"/>
                      <a:pt x="49" y="7"/>
                    </a:cubicBezTo>
                    <a:cubicBezTo>
                      <a:pt x="48" y="7"/>
                      <a:pt x="48" y="6"/>
                      <a:pt x="46" y="6"/>
                    </a:cubicBezTo>
                    <a:cubicBezTo>
                      <a:pt x="46" y="7"/>
                      <a:pt x="46" y="8"/>
                      <a:pt x="46" y="8"/>
                    </a:cubicBezTo>
                    <a:cubicBezTo>
                      <a:pt x="46" y="7"/>
                      <a:pt x="46" y="7"/>
                      <a:pt x="46" y="6"/>
                    </a:cubicBezTo>
                    <a:cubicBezTo>
                      <a:pt x="45" y="6"/>
                      <a:pt x="45" y="7"/>
                      <a:pt x="44" y="7"/>
                    </a:cubicBezTo>
                    <a:cubicBezTo>
                      <a:pt x="44" y="6"/>
                      <a:pt x="44" y="5"/>
                      <a:pt x="43" y="6"/>
                    </a:cubicBezTo>
                    <a:cubicBezTo>
                      <a:pt x="42" y="7"/>
                      <a:pt x="41" y="8"/>
                      <a:pt x="40" y="9"/>
                    </a:cubicBezTo>
                    <a:cubicBezTo>
                      <a:pt x="39" y="9"/>
                      <a:pt x="39" y="8"/>
                      <a:pt x="37" y="8"/>
                    </a:cubicBezTo>
                    <a:cubicBezTo>
                      <a:pt x="37" y="10"/>
                      <a:pt x="39" y="9"/>
                      <a:pt x="38" y="10"/>
                    </a:cubicBezTo>
                    <a:cubicBezTo>
                      <a:pt x="37" y="10"/>
                      <a:pt x="36" y="10"/>
                      <a:pt x="35" y="10"/>
                    </a:cubicBezTo>
                    <a:cubicBezTo>
                      <a:pt x="34" y="10"/>
                      <a:pt x="33" y="11"/>
                      <a:pt x="32" y="12"/>
                    </a:cubicBezTo>
                    <a:cubicBezTo>
                      <a:pt x="32" y="11"/>
                      <a:pt x="32" y="11"/>
                      <a:pt x="32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1" y="13"/>
                      <a:pt x="29" y="13"/>
                    </a:cubicBezTo>
                    <a:cubicBezTo>
                      <a:pt x="29" y="14"/>
                      <a:pt x="28" y="13"/>
                      <a:pt x="28" y="14"/>
                    </a:cubicBezTo>
                    <a:cubicBezTo>
                      <a:pt x="27" y="14"/>
                      <a:pt x="28" y="15"/>
                      <a:pt x="28" y="15"/>
                    </a:cubicBezTo>
                    <a:cubicBezTo>
                      <a:pt x="26" y="15"/>
                      <a:pt x="26" y="13"/>
                      <a:pt x="26" y="12"/>
                    </a:cubicBezTo>
                    <a:cubicBezTo>
                      <a:pt x="27" y="12"/>
                      <a:pt x="29" y="12"/>
                      <a:pt x="29" y="13"/>
                    </a:cubicBezTo>
                    <a:cubicBezTo>
                      <a:pt x="30" y="11"/>
                      <a:pt x="28" y="10"/>
                      <a:pt x="26" y="10"/>
                    </a:cubicBezTo>
                    <a:cubicBezTo>
                      <a:pt x="26" y="9"/>
                      <a:pt x="25" y="9"/>
                      <a:pt x="25" y="9"/>
                    </a:cubicBezTo>
                    <a:cubicBezTo>
                      <a:pt x="24" y="8"/>
                      <a:pt x="24" y="8"/>
                      <a:pt x="23" y="7"/>
                    </a:cubicBezTo>
                    <a:cubicBezTo>
                      <a:pt x="23" y="7"/>
                      <a:pt x="22" y="7"/>
                      <a:pt x="21" y="7"/>
                    </a:cubicBezTo>
                    <a:cubicBezTo>
                      <a:pt x="21" y="8"/>
                      <a:pt x="20" y="8"/>
                      <a:pt x="19" y="9"/>
                    </a:cubicBezTo>
                    <a:cubicBezTo>
                      <a:pt x="19" y="8"/>
                      <a:pt x="19" y="9"/>
                      <a:pt x="19" y="9"/>
                    </a:cubicBezTo>
                    <a:cubicBezTo>
                      <a:pt x="18" y="10"/>
                      <a:pt x="17" y="11"/>
                      <a:pt x="16" y="12"/>
                    </a:cubicBezTo>
                    <a:cubicBezTo>
                      <a:pt x="16" y="13"/>
                      <a:pt x="15" y="14"/>
                      <a:pt x="15" y="15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2" y="15"/>
                      <a:pt x="12" y="17"/>
                      <a:pt x="12" y="18"/>
                    </a:cubicBezTo>
                    <a:cubicBezTo>
                      <a:pt x="12" y="19"/>
                      <a:pt x="12" y="20"/>
                      <a:pt x="12" y="21"/>
                    </a:cubicBezTo>
                    <a:cubicBezTo>
                      <a:pt x="12" y="22"/>
                      <a:pt x="14" y="22"/>
                      <a:pt x="14" y="22"/>
                    </a:cubicBezTo>
                    <a:cubicBezTo>
                      <a:pt x="14" y="23"/>
                      <a:pt x="13" y="23"/>
                      <a:pt x="13" y="24"/>
                    </a:cubicBezTo>
                    <a:cubicBezTo>
                      <a:pt x="14" y="24"/>
                      <a:pt x="14" y="24"/>
                      <a:pt x="14" y="25"/>
                    </a:cubicBezTo>
                    <a:cubicBezTo>
                      <a:pt x="13" y="25"/>
                      <a:pt x="12" y="25"/>
                      <a:pt x="11" y="25"/>
                    </a:cubicBezTo>
                    <a:cubicBezTo>
                      <a:pt x="11" y="26"/>
                      <a:pt x="11" y="26"/>
                      <a:pt x="11" y="27"/>
                    </a:cubicBezTo>
                    <a:cubicBezTo>
                      <a:pt x="10" y="27"/>
                      <a:pt x="10" y="29"/>
                      <a:pt x="9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29"/>
                      <a:pt x="8" y="30"/>
                      <a:pt x="7" y="30"/>
                    </a:cubicBezTo>
                    <a:cubicBezTo>
                      <a:pt x="7" y="30"/>
                      <a:pt x="6" y="30"/>
                      <a:pt x="6" y="31"/>
                    </a:cubicBezTo>
                    <a:cubicBezTo>
                      <a:pt x="6" y="32"/>
                      <a:pt x="7" y="31"/>
                      <a:pt x="8" y="31"/>
                    </a:cubicBezTo>
                    <a:cubicBezTo>
                      <a:pt x="8" y="33"/>
                      <a:pt x="9" y="32"/>
                      <a:pt x="9" y="34"/>
                    </a:cubicBezTo>
                    <a:cubicBezTo>
                      <a:pt x="8" y="34"/>
                      <a:pt x="8" y="35"/>
                      <a:pt x="8" y="35"/>
                    </a:cubicBezTo>
                    <a:cubicBezTo>
                      <a:pt x="7" y="34"/>
                      <a:pt x="6" y="35"/>
                      <a:pt x="4" y="35"/>
                    </a:cubicBezTo>
                    <a:cubicBezTo>
                      <a:pt x="4" y="36"/>
                      <a:pt x="5" y="38"/>
                      <a:pt x="4" y="38"/>
                    </a:cubicBezTo>
                    <a:cubicBezTo>
                      <a:pt x="4" y="39"/>
                      <a:pt x="5" y="39"/>
                      <a:pt x="4" y="40"/>
                    </a:cubicBezTo>
                    <a:cubicBezTo>
                      <a:pt x="6" y="40"/>
                      <a:pt x="6" y="41"/>
                      <a:pt x="7" y="41"/>
                    </a:cubicBezTo>
                    <a:cubicBezTo>
                      <a:pt x="7" y="40"/>
                      <a:pt x="8" y="40"/>
                      <a:pt x="8" y="41"/>
                    </a:cubicBezTo>
                    <a:cubicBezTo>
                      <a:pt x="9" y="40"/>
                      <a:pt x="10" y="39"/>
                      <a:pt x="10" y="37"/>
                    </a:cubicBezTo>
                    <a:cubicBezTo>
                      <a:pt x="11" y="37"/>
                      <a:pt x="10" y="35"/>
                      <a:pt x="12" y="35"/>
                    </a:cubicBezTo>
                    <a:cubicBezTo>
                      <a:pt x="13" y="35"/>
                      <a:pt x="13" y="35"/>
                      <a:pt x="14" y="34"/>
                    </a:cubicBezTo>
                    <a:cubicBezTo>
                      <a:pt x="13" y="36"/>
                      <a:pt x="14" y="37"/>
                      <a:pt x="14" y="39"/>
                    </a:cubicBezTo>
                    <a:cubicBezTo>
                      <a:pt x="16" y="38"/>
                      <a:pt x="15" y="37"/>
                      <a:pt x="15" y="36"/>
                    </a:cubicBezTo>
                    <a:cubicBezTo>
                      <a:pt x="15" y="36"/>
                      <a:pt x="14" y="35"/>
                      <a:pt x="15" y="35"/>
                    </a:cubicBezTo>
                    <a:cubicBezTo>
                      <a:pt x="15" y="35"/>
                      <a:pt x="15" y="35"/>
                      <a:pt x="15" y="36"/>
                    </a:cubicBezTo>
                    <a:cubicBezTo>
                      <a:pt x="15" y="36"/>
                      <a:pt x="15" y="36"/>
                      <a:pt x="15" y="37"/>
                    </a:cubicBezTo>
                    <a:cubicBezTo>
                      <a:pt x="17" y="37"/>
                      <a:pt x="17" y="37"/>
                      <a:pt x="18" y="38"/>
                    </a:cubicBezTo>
                    <a:cubicBezTo>
                      <a:pt x="18" y="39"/>
                      <a:pt x="17" y="39"/>
                      <a:pt x="16" y="39"/>
                    </a:cubicBezTo>
                    <a:cubicBezTo>
                      <a:pt x="16" y="40"/>
                      <a:pt x="17" y="40"/>
                      <a:pt x="18" y="40"/>
                    </a:cubicBezTo>
                    <a:cubicBezTo>
                      <a:pt x="17" y="39"/>
                      <a:pt x="18" y="39"/>
                      <a:pt x="19" y="38"/>
                    </a:cubicBezTo>
                    <a:cubicBezTo>
                      <a:pt x="19" y="38"/>
                      <a:pt x="18" y="38"/>
                      <a:pt x="18" y="38"/>
                    </a:cubicBezTo>
                    <a:cubicBezTo>
                      <a:pt x="19" y="37"/>
                      <a:pt x="19" y="38"/>
                      <a:pt x="19" y="38"/>
                    </a:cubicBezTo>
                    <a:cubicBezTo>
                      <a:pt x="19" y="36"/>
                      <a:pt x="16" y="36"/>
                      <a:pt x="17" y="34"/>
                    </a:cubicBezTo>
                    <a:cubicBezTo>
                      <a:pt x="17" y="35"/>
                      <a:pt x="19" y="36"/>
                      <a:pt x="19" y="37"/>
                    </a:cubicBezTo>
                    <a:cubicBezTo>
                      <a:pt x="20" y="37"/>
                      <a:pt x="20" y="38"/>
                      <a:pt x="20" y="38"/>
                    </a:cubicBezTo>
                    <a:cubicBezTo>
                      <a:pt x="20" y="38"/>
                      <a:pt x="20" y="38"/>
                      <a:pt x="20" y="39"/>
                    </a:cubicBezTo>
                    <a:cubicBezTo>
                      <a:pt x="20" y="39"/>
                      <a:pt x="20" y="40"/>
                      <a:pt x="20" y="41"/>
                    </a:cubicBezTo>
                    <a:cubicBezTo>
                      <a:pt x="21" y="41"/>
                      <a:pt x="21" y="41"/>
                      <a:pt x="22" y="41"/>
                    </a:cubicBezTo>
                    <a:cubicBezTo>
                      <a:pt x="22" y="40"/>
                      <a:pt x="22" y="39"/>
                      <a:pt x="22" y="38"/>
                    </a:cubicBezTo>
                    <a:cubicBezTo>
                      <a:pt x="22" y="38"/>
                      <a:pt x="23" y="38"/>
                      <a:pt x="23" y="38"/>
                    </a:cubicBezTo>
                    <a:cubicBezTo>
                      <a:pt x="23" y="39"/>
                      <a:pt x="23" y="39"/>
                      <a:pt x="23" y="40"/>
                    </a:cubicBezTo>
                    <a:cubicBezTo>
                      <a:pt x="23" y="40"/>
                      <a:pt x="23" y="40"/>
                      <a:pt x="23" y="41"/>
                    </a:cubicBezTo>
                    <a:cubicBezTo>
                      <a:pt x="24" y="41"/>
                      <a:pt x="26" y="41"/>
                      <a:pt x="26" y="41"/>
                    </a:cubicBezTo>
                    <a:cubicBezTo>
                      <a:pt x="27" y="41"/>
                      <a:pt x="26" y="42"/>
                      <a:pt x="27" y="42"/>
                    </a:cubicBezTo>
                    <a:cubicBezTo>
                      <a:pt x="28" y="42"/>
                      <a:pt x="27" y="40"/>
                      <a:pt x="28" y="41"/>
                    </a:cubicBezTo>
                    <a:cubicBezTo>
                      <a:pt x="28" y="41"/>
                      <a:pt x="28" y="42"/>
                      <a:pt x="28" y="42"/>
                    </a:cubicBezTo>
                    <a:cubicBezTo>
                      <a:pt x="27" y="43"/>
                      <a:pt x="28" y="45"/>
                      <a:pt x="27" y="45"/>
                    </a:cubicBezTo>
                    <a:cubicBezTo>
                      <a:pt x="25" y="44"/>
                      <a:pt x="23" y="44"/>
                      <a:pt x="21" y="44"/>
                    </a:cubicBezTo>
                    <a:cubicBezTo>
                      <a:pt x="20" y="44"/>
                      <a:pt x="20" y="45"/>
                      <a:pt x="20" y="45"/>
                    </a:cubicBezTo>
                    <a:cubicBezTo>
                      <a:pt x="19" y="44"/>
                      <a:pt x="16" y="44"/>
                      <a:pt x="15" y="43"/>
                    </a:cubicBezTo>
                    <a:cubicBezTo>
                      <a:pt x="16" y="42"/>
                      <a:pt x="15" y="42"/>
                      <a:pt x="15" y="41"/>
                    </a:cubicBezTo>
                    <a:cubicBezTo>
                      <a:pt x="16" y="41"/>
                      <a:pt x="16" y="40"/>
                      <a:pt x="15" y="40"/>
                    </a:cubicBezTo>
                    <a:cubicBezTo>
                      <a:pt x="14" y="40"/>
                      <a:pt x="13" y="40"/>
                      <a:pt x="12" y="41"/>
                    </a:cubicBezTo>
                    <a:cubicBezTo>
                      <a:pt x="10" y="41"/>
                      <a:pt x="8" y="41"/>
                      <a:pt x="7" y="42"/>
                    </a:cubicBezTo>
                    <a:cubicBezTo>
                      <a:pt x="7" y="41"/>
                      <a:pt x="7" y="41"/>
                      <a:pt x="6" y="41"/>
                    </a:cubicBezTo>
                    <a:cubicBezTo>
                      <a:pt x="6" y="42"/>
                      <a:pt x="5" y="42"/>
                      <a:pt x="4" y="43"/>
                    </a:cubicBezTo>
                    <a:cubicBezTo>
                      <a:pt x="4" y="44"/>
                      <a:pt x="4" y="46"/>
                      <a:pt x="3" y="47"/>
                    </a:cubicBezTo>
                    <a:cubicBezTo>
                      <a:pt x="3" y="48"/>
                      <a:pt x="2" y="48"/>
                      <a:pt x="1" y="49"/>
                    </a:cubicBezTo>
                    <a:cubicBezTo>
                      <a:pt x="1" y="51"/>
                      <a:pt x="1" y="52"/>
                      <a:pt x="0" y="53"/>
                    </a:cubicBezTo>
                    <a:cubicBezTo>
                      <a:pt x="0" y="55"/>
                      <a:pt x="0" y="57"/>
                      <a:pt x="0" y="60"/>
                    </a:cubicBezTo>
                    <a:cubicBezTo>
                      <a:pt x="1" y="61"/>
                      <a:pt x="2" y="62"/>
                      <a:pt x="2" y="64"/>
                    </a:cubicBezTo>
                    <a:cubicBezTo>
                      <a:pt x="3" y="64"/>
                      <a:pt x="4" y="65"/>
                      <a:pt x="5" y="66"/>
                    </a:cubicBezTo>
                    <a:cubicBezTo>
                      <a:pt x="6" y="65"/>
                      <a:pt x="7" y="65"/>
                      <a:pt x="8" y="65"/>
                    </a:cubicBezTo>
                    <a:cubicBezTo>
                      <a:pt x="9" y="65"/>
                      <a:pt x="9" y="64"/>
                      <a:pt x="10" y="64"/>
                    </a:cubicBezTo>
                    <a:cubicBezTo>
                      <a:pt x="10" y="64"/>
                      <a:pt x="10" y="65"/>
                      <a:pt x="10" y="65"/>
                    </a:cubicBezTo>
                    <a:cubicBezTo>
                      <a:pt x="11" y="65"/>
                      <a:pt x="12" y="66"/>
                      <a:pt x="13" y="66"/>
                    </a:cubicBezTo>
                    <a:cubicBezTo>
                      <a:pt x="13" y="65"/>
                      <a:pt x="13" y="65"/>
                      <a:pt x="14" y="65"/>
                    </a:cubicBezTo>
                    <a:cubicBezTo>
                      <a:pt x="14" y="67"/>
                      <a:pt x="14" y="68"/>
                      <a:pt x="14" y="70"/>
                    </a:cubicBezTo>
                    <a:cubicBezTo>
                      <a:pt x="14" y="71"/>
                      <a:pt x="15" y="73"/>
                      <a:pt x="15" y="74"/>
                    </a:cubicBezTo>
                    <a:cubicBezTo>
                      <a:pt x="15" y="75"/>
                      <a:pt x="15" y="75"/>
                      <a:pt x="16" y="76"/>
                    </a:cubicBezTo>
                    <a:cubicBezTo>
                      <a:pt x="31" y="76"/>
                      <a:pt x="31" y="76"/>
                      <a:pt x="31" y="76"/>
                    </a:cubicBezTo>
                    <a:cubicBezTo>
                      <a:pt x="31" y="75"/>
                      <a:pt x="31" y="74"/>
                      <a:pt x="31" y="73"/>
                    </a:cubicBezTo>
                    <a:cubicBezTo>
                      <a:pt x="32" y="72"/>
                      <a:pt x="32" y="71"/>
                      <a:pt x="32" y="69"/>
                    </a:cubicBezTo>
                    <a:cubicBezTo>
                      <a:pt x="33" y="69"/>
                      <a:pt x="33" y="68"/>
                      <a:pt x="34" y="68"/>
                    </a:cubicBezTo>
                    <a:cubicBezTo>
                      <a:pt x="35" y="66"/>
                      <a:pt x="36" y="64"/>
                      <a:pt x="37" y="62"/>
                    </a:cubicBezTo>
                    <a:cubicBezTo>
                      <a:pt x="37" y="61"/>
                      <a:pt x="38" y="60"/>
                      <a:pt x="37" y="59"/>
                    </a:cubicBezTo>
                    <a:cubicBezTo>
                      <a:pt x="36" y="59"/>
                      <a:pt x="36" y="60"/>
                      <a:pt x="35" y="60"/>
                    </a:cubicBezTo>
                    <a:cubicBezTo>
                      <a:pt x="34" y="60"/>
                      <a:pt x="34" y="60"/>
                      <a:pt x="33" y="60"/>
                    </a:cubicBezTo>
                    <a:cubicBezTo>
                      <a:pt x="33" y="58"/>
                      <a:pt x="32" y="57"/>
                      <a:pt x="31" y="56"/>
                    </a:cubicBezTo>
                    <a:cubicBezTo>
                      <a:pt x="31" y="55"/>
                      <a:pt x="30" y="55"/>
                      <a:pt x="30" y="53"/>
                    </a:cubicBezTo>
                    <a:cubicBezTo>
                      <a:pt x="30" y="52"/>
                      <a:pt x="29" y="52"/>
                      <a:pt x="29" y="51"/>
                    </a:cubicBezTo>
                    <a:cubicBezTo>
                      <a:pt x="29" y="50"/>
                      <a:pt x="28" y="49"/>
                      <a:pt x="29" y="49"/>
                    </a:cubicBezTo>
                    <a:cubicBezTo>
                      <a:pt x="29" y="49"/>
                      <a:pt x="30" y="51"/>
                      <a:pt x="30" y="51"/>
                    </a:cubicBezTo>
                    <a:cubicBezTo>
                      <a:pt x="30" y="53"/>
                      <a:pt x="31" y="54"/>
                      <a:pt x="32" y="55"/>
                    </a:cubicBezTo>
                    <a:cubicBezTo>
                      <a:pt x="33" y="56"/>
                      <a:pt x="33" y="58"/>
                      <a:pt x="34" y="59"/>
                    </a:cubicBezTo>
                    <a:cubicBezTo>
                      <a:pt x="35" y="59"/>
                      <a:pt x="36" y="57"/>
                      <a:pt x="38" y="57"/>
                    </a:cubicBezTo>
                    <a:cubicBezTo>
                      <a:pt x="39" y="57"/>
                      <a:pt x="38" y="56"/>
                      <a:pt x="39" y="56"/>
                    </a:cubicBezTo>
                    <a:cubicBezTo>
                      <a:pt x="40" y="56"/>
                      <a:pt x="40" y="55"/>
                      <a:pt x="41" y="54"/>
                    </a:cubicBezTo>
                    <a:cubicBezTo>
                      <a:pt x="41" y="53"/>
                      <a:pt x="42" y="53"/>
                      <a:pt x="42" y="52"/>
                    </a:cubicBezTo>
                    <a:cubicBezTo>
                      <a:pt x="42" y="51"/>
                      <a:pt x="40" y="51"/>
                      <a:pt x="40" y="50"/>
                    </a:cubicBezTo>
                    <a:cubicBezTo>
                      <a:pt x="40" y="49"/>
                      <a:pt x="39" y="50"/>
                      <a:pt x="39" y="50"/>
                    </a:cubicBezTo>
                    <a:cubicBezTo>
                      <a:pt x="38" y="49"/>
                      <a:pt x="38" y="49"/>
                      <a:pt x="38" y="47"/>
                    </a:cubicBezTo>
                    <a:cubicBezTo>
                      <a:pt x="37" y="47"/>
                      <a:pt x="37" y="47"/>
                      <a:pt x="37" y="46"/>
                    </a:cubicBezTo>
                    <a:cubicBezTo>
                      <a:pt x="37" y="46"/>
                      <a:pt x="37" y="46"/>
                      <a:pt x="37" y="46"/>
                    </a:cubicBezTo>
                    <a:cubicBezTo>
                      <a:pt x="39" y="47"/>
                      <a:pt x="38" y="50"/>
                      <a:pt x="41" y="49"/>
                    </a:cubicBezTo>
                    <a:cubicBezTo>
                      <a:pt x="41" y="50"/>
                      <a:pt x="41" y="50"/>
                      <a:pt x="41" y="51"/>
                    </a:cubicBezTo>
                    <a:cubicBezTo>
                      <a:pt x="42" y="51"/>
                      <a:pt x="42" y="50"/>
                      <a:pt x="44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6" y="50"/>
                      <a:pt x="46" y="51"/>
                      <a:pt x="47" y="52"/>
                    </a:cubicBezTo>
                    <a:cubicBezTo>
                      <a:pt x="47" y="52"/>
                      <a:pt x="47" y="52"/>
                      <a:pt x="47" y="52"/>
                    </a:cubicBezTo>
                    <a:cubicBezTo>
                      <a:pt x="47" y="53"/>
                      <a:pt x="48" y="53"/>
                      <a:pt x="48" y="53"/>
                    </a:cubicBezTo>
                    <a:cubicBezTo>
                      <a:pt x="48" y="54"/>
                      <a:pt x="49" y="54"/>
                      <a:pt x="48" y="55"/>
                    </a:cubicBezTo>
                    <a:cubicBezTo>
                      <a:pt x="49" y="56"/>
                      <a:pt x="49" y="57"/>
                      <a:pt x="50" y="59"/>
                    </a:cubicBezTo>
                    <a:cubicBezTo>
                      <a:pt x="50" y="59"/>
                      <a:pt x="51" y="60"/>
                      <a:pt x="51" y="61"/>
                    </a:cubicBezTo>
                    <a:cubicBezTo>
                      <a:pt x="51" y="61"/>
                      <a:pt x="51" y="62"/>
                      <a:pt x="51" y="62"/>
                    </a:cubicBezTo>
                    <a:cubicBezTo>
                      <a:pt x="51" y="63"/>
                      <a:pt x="52" y="62"/>
                      <a:pt x="53" y="62"/>
                    </a:cubicBezTo>
                    <a:cubicBezTo>
                      <a:pt x="53" y="61"/>
                      <a:pt x="54" y="60"/>
                      <a:pt x="54" y="57"/>
                    </a:cubicBezTo>
                    <a:cubicBezTo>
                      <a:pt x="54" y="57"/>
                      <a:pt x="54" y="57"/>
                      <a:pt x="55" y="57"/>
                    </a:cubicBezTo>
                    <a:cubicBezTo>
                      <a:pt x="55" y="57"/>
                      <a:pt x="55" y="56"/>
                      <a:pt x="55" y="56"/>
                    </a:cubicBezTo>
                    <a:cubicBezTo>
                      <a:pt x="55" y="57"/>
                      <a:pt x="55" y="55"/>
                      <a:pt x="56" y="56"/>
                    </a:cubicBezTo>
                    <a:cubicBezTo>
                      <a:pt x="56" y="54"/>
                      <a:pt x="57" y="54"/>
                      <a:pt x="57" y="53"/>
                    </a:cubicBezTo>
                    <a:cubicBezTo>
                      <a:pt x="57" y="53"/>
                      <a:pt x="58" y="52"/>
                      <a:pt x="59" y="52"/>
                    </a:cubicBezTo>
                    <a:cubicBezTo>
                      <a:pt x="60" y="53"/>
                      <a:pt x="60" y="54"/>
                      <a:pt x="60" y="55"/>
                    </a:cubicBezTo>
                    <a:cubicBezTo>
                      <a:pt x="60" y="55"/>
                      <a:pt x="60" y="55"/>
                      <a:pt x="60" y="56"/>
                    </a:cubicBezTo>
                    <a:cubicBezTo>
                      <a:pt x="60" y="57"/>
                      <a:pt x="62" y="56"/>
                      <a:pt x="63" y="57"/>
                    </a:cubicBezTo>
                    <a:cubicBezTo>
                      <a:pt x="62" y="58"/>
                      <a:pt x="63" y="58"/>
                      <a:pt x="62" y="59"/>
                    </a:cubicBezTo>
                    <a:cubicBezTo>
                      <a:pt x="63" y="59"/>
                      <a:pt x="63" y="59"/>
                      <a:pt x="63" y="60"/>
                    </a:cubicBezTo>
                    <a:cubicBezTo>
                      <a:pt x="63" y="61"/>
                      <a:pt x="63" y="61"/>
                      <a:pt x="63" y="62"/>
                    </a:cubicBezTo>
                    <a:cubicBezTo>
                      <a:pt x="63" y="62"/>
                      <a:pt x="64" y="63"/>
                      <a:pt x="63" y="64"/>
                    </a:cubicBezTo>
                    <a:cubicBezTo>
                      <a:pt x="65" y="65"/>
                      <a:pt x="66" y="66"/>
                      <a:pt x="67" y="67"/>
                    </a:cubicBezTo>
                    <a:cubicBezTo>
                      <a:pt x="67" y="65"/>
                      <a:pt x="66" y="65"/>
                      <a:pt x="66" y="63"/>
                    </a:cubicBezTo>
                    <a:cubicBezTo>
                      <a:pt x="65" y="63"/>
                      <a:pt x="64" y="62"/>
                      <a:pt x="64" y="61"/>
                    </a:cubicBezTo>
                    <a:cubicBezTo>
                      <a:pt x="64" y="60"/>
                      <a:pt x="64" y="59"/>
                      <a:pt x="65" y="59"/>
                    </a:cubicBezTo>
                    <a:cubicBezTo>
                      <a:pt x="65" y="60"/>
                      <a:pt x="65" y="61"/>
                      <a:pt x="66" y="61"/>
                    </a:cubicBezTo>
                    <a:cubicBezTo>
                      <a:pt x="67" y="61"/>
                      <a:pt x="67" y="61"/>
                      <a:pt x="67" y="62"/>
                    </a:cubicBezTo>
                    <a:cubicBezTo>
                      <a:pt x="69" y="62"/>
                      <a:pt x="70" y="59"/>
                      <a:pt x="69" y="56"/>
                    </a:cubicBezTo>
                    <a:cubicBezTo>
                      <a:pt x="69" y="56"/>
                      <a:pt x="68" y="56"/>
                      <a:pt x="68" y="55"/>
                    </a:cubicBezTo>
                    <a:cubicBezTo>
                      <a:pt x="68" y="54"/>
                      <a:pt x="67" y="54"/>
                      <a:pt x="68" y="53"/>
                    </a:cubicBezTo>
                    <a:cubicBezTo>
                      <a:pt x="68" y="53"/>
                      <a:pt x="68" y="54"/>
                      <a:pt x="69" y="54"/>
                    </a:cubicBezTo>
                    <a:cubicBezTo>
                      <a:pt x="69" y="53"/>
                      <a:pt x="71" y="53"/>
                      <a:pt x="72" y="53"/>
                    </a:cubicBezTo>
                    <a:cubicBezTo>
                      <a:pt x="73" y="52"/>
                      <a:pt x="74" y="51"/>
                      <a:pt x="74" y="49"/>
                    </a:cubicBezTo>
                    <a:cubicBezTo>
                      <a:pt x="74" y="49"/>
                      <a:pt x="74" y="48"/>
                      <a:pt x="75" y="48"/>
                    </a:cubicBezTo>
                    <a:cubicBezTo>
                      <a:pt x="75" y="47"/>
                      <a:pt x="75" y="45"/>
                      <a:pt x="75" y="45"/>
                    </a:cubicBezTo>
                    <a:cubicBezTo>
                      <a:pt x="75" y="44"/>
                      <a:pt x="75" y="44"/>
                      <a:pt x="75" y="43"/>
                    </a:cubicBezTo>
                    <a:cubicBezTo>
                      <a:pt x="74" y="43"/>
                      <a:pt x="74" y="42"/>
                      <a:pt x="74" y="42"/>
                    </a:cubicBezTo>
                    <a:cubicBezTo>
                      <a:pt x="74" y="41"/>
                      <a:pt x="74" y="41"/>
                      <a:pt x="74" y="40"/>
                    </a:cubicBezTo>
                    <a:cubicBezTo>
                      <a:pt x="74" y="40"/>
                      <a:pt x="75" y="40"/>
                      <a:pt x="75" y="40"/>
                    </a:cubicBezTo>
                    <a:cubicBezTo>
                      <a:pt x="75" y="39"/>
                      <a:pt x="74" y="38"/>
                      <a:pt x="75" y="38"/>
                    </a:cubicBezTo>
                    <a:cubicBezTo>
                      <a:pt x="75" y="39"/>
                      <a:pt x="76" y="39"/>
                      <a:pt x="77" y="40"/>
                    </a:cubicBezTo>
                    <a:cubicBezTo>
                      <a:pt x="76" y="41"/>
                      <a:pt x="77" y="42"/>
                      <a:pt x="78" y="42"/>
                    </a:cubicBezTo>
                    <a:cubicBezTo>
                      <a:pt x="79" y="41"/>
                      <a:pt x="78" y="38"/>
                      <a:pt x="78" y="36"/>
                    </a:cubicBezTo>
                    <a:cubicBezTo>
                      <a:pt x="79" y="35"/>
                      <a:pt x="80" y="35"/>
                      <a:pt x="80" y="35"/>
                    </a:cubicBezTo>
                    <a:cubicBezTo>
                      <a:pt x="81" y="34"/>
                      <a:pt x="81" y="32"/>
                      <a:pt x="82" y="31"/>
                    </a:cubicBezTo>
                    <a:cubicBezTo>
                      <a:pt x="82" y="31"/>
                      <a:pt x="82" y="31"/>
                      <a:pt x="82" y="31"/>
                    </a:cubicBezTo>
                    <a:cubicBezTo>
                      <a:pt x="82" y="30"/>
                      <a:pt x="82" y="28"/>
                      <a:pt x="82" y="27"/>
                    </a:cubicBezTo>
                    <a:close/>
                    <a:moveTo>
                      <a:pt x="21" y="19"/>
                    </a:moveTo>
                    <a:cubicBezTo>
                      <a:pt x="21" y="20"/>
                      <a:pt x="21" y="21"/>
                      <a:pt x="21" y="22"/>
                    </a:cubicBezTo>
                    <a:cubicBezTo>
                      <a:pt x="21" y="22"/>
                      <a:pt x="21" y="20"/>
                      <a:pt x="20" y="21"/>
                    </a:cubicBezTo>
                    <a:cubicBezTo>
                      <a:pt x="20" y="21"/>
                      <a:pt x="20" y="23"/>
                      <a:pt x="19" y="24"/>
                    </a:cubicBezTo>
                    <a:cubicBezTo>
                      <a:pt x="19" y="24"/>
                      <a:pt x="18" y="24"/>
                      <a:pt x="18" y="24"/>
                    </a:cubicBezTo>
                    <a:cubicBezTo>
                      <a:pt x="17" y="24"/>
                      <a:pt x="17" y="25"/>
                      <a:pt x="16" y="25"/>
                    </a:cubicBezTo>
                    <a:cubicBezTo>
                      <a:pt x="16" y="25"/>
                      <a:pt x="15" y="24"/>
                      <a:pt x="15" y="25"/>
                    </a:cubicBezTo>
                    <a:cubicBezTo>
                      <a:pt x="15" y="25"/>
                      <a:pt x="15" y="24"/>
                      <a:pt x="15" y="24"/>
                    </a:cubicBezTo>
                    <a:cubicBezTo>
                      <a:pt x="15" y="23"/>
                      <a:pt x="15" y="22"/>
                      <a:pt x="15" y="21"/>
                    </a:cubicBezTo>
                    <a:cubicBezTo>
                      <a:pt x="16" y="21"/>
                      <a:pt x="15" y="25"/>
                      <a:pt x="17" y="24"/>
                    </a:cubicBezTo>
                    <a:cubicBezTo>
                      <a:pt x="18" y="23"/>
                      <a:pt x="18" y="21"/>
                      <a:pt x="19" y="20"/>
                    </a:cubicBezTo>
                    <a:cubicBezTo>
                      <a:pt x="19" y="20"/>
                      <a:pt x="18" y="19"/>
                      <a:pt x="18" y="19"/>
                    </a:cubicBezTo>
                    <a:cubicBezTo>
                      <a:pt x="18" y="16"/>
                      <a:pt x="20" y="15"/>
                      <a:pt x="21" y="13"/>
                    </a:cubicBezTo>
                    <a:cubicBezTo>
                      <a:pt x="21" y="13"/>
                      <a:pt x="21" y="13"/>
                      <a:pt x="21" y="14"/>
                    </a:cubicBezTo>
                    <a:cubicBezTo>
                      <a:pt x="21" y="16"/>
                      <a:pt x="19" y="15"/>
                      <a:pt x="19" y="18"/>
                    </a:cubicBezTo>
                    <a:cubicBezTo>
                      <a:pt x="20" y="18"/>
                      <a:pt x="21" y="19"/>
                      <a:pt x="21" y="19"/>
                    </a:cubicBezTo>
                    <a:close/>
                    <a:moveTo>
                      <a:pt x="22" y="20"/>
                    </a:moveTo>
                    <a:cubicBezTo>
                      <a:pt x="22" y="19"/>
                      <a:pt x="23" y="19"/>
                      <a:pt x="23" y="19"/>
                    </a:cubicBezTo>
                    <a:cubicBezTo>
                      <a:pt x="23" y="20"/>
                      <a:pt x="23" y="20"/>
                      <a:pt x="22" y="20"/>
                    </a:cubicBezTo>
                    <a:close/>
                    <a:moveTo>
                      <a:pt x="24" y="9"/>
                    </a:move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lose/>
                    <a:moveTo>
                      <a:pt x="28" y="48"/>
                    </a:moveTo>
                    <a:cubicBezTo>
                      <a:pt x="28" y="48"/>
                      <a:pt x="28" y="48"/>
                      <a:pt x="28" y="48"/>
                    </a:cubicBezTo>
                    <a:cubicBezTo>
                      <a:pt x="28" y="48"/>
                      <a:pt x="28" y="49"/>
                      <a:pt x="28" y="48"/>
                    </a:cubicBezTo>
                    <a:close/>
                    <a:moveTo>
                      <a:pt x="28" y="15"/>
                    </a:moveTo>
                    <a:cubicBezTo>
                      <a:pt x="28" y="14"/>
                      <a:pt x="29" y="14"/>
                      <a:pt x="29" y="14"/>
                    </a:cubicBezTo>
                    <a:cubicBezTo>
                      <a:pt x="29" y="14"/>
                      <a:pt x="28" y="15"/>
                      <a:pt x="28" y="15"/>
                    </a:cubicBezTo>
                    <a:close/>
                    <a:moveTo>
                      <a:pt x="45" y="9"/>
                    </a:moveTo>
                    <a:cubicBezTo>
                      <a:pt x="44" y="9"/>
                      <a:pt x="45" y="8"/>
                      <a:pt x="45" y="9"/>
                    </a:cubicBezTo>
                    <a:cubicBezTo>
                      <a:pt x="45" y="10"/>
                      <a:pt x="46" y="9"/>
                      <a:pt x="46" y="10"/>
                    </a:cubicBezTo>
                    <a:cubicBezTo>
                      <a:pt x="45" y="10"/>
                      <a:pt x="45" y="10"/>
                      <a:pt x="45" y="9"/>
                    </a:cubicBezTo>
                    <a:close/>
                    <a:moveTo>
                      <a:pt x="60" y="5"/>
                    </a:moveTo>
                    <a:cubicBezTo>
                      <a:pt x="60" y="5"/>
                      <a:pt x="60" y="5"/>
                      <a:pt x="60" y="5"/>
                    </a:cubicBezTo>
                    <a:cubicBezTo>
                      <a:pt x="61" y="5"/>
                      <a:pt x="60" y="5"/>
                      <a:pt x="60" y="5"/>
                    </a:cubicBezTo>
                    <a:close/>
                    <a:moveTo>
                      <a:pt x="61" y="5"/>
                    </a:moveTo>
                    <a:cubicBezTo>
                      <a:pt x="61" y="5"/>
                      <a:pt x="61" y="5"/>
                      <a:pt x="61" y="5"/>
                    </a:cubicBezTo>
                    <a:cubicBezTo>
                      <a:pt x="61" y="5"/>
                      <a:pt x="61" y="5"/>
                      <a:pt x="61" y="5"/>
                    </a:cubicBezTo>
                    <a:close/>
                    <a:moveTo>
                      <a:pt x="62" y="4"/>
                    </a:moveTo>
                    <a:cubicBezTo>
                      <a:pt x="61" y="4"/>
                      <a:pt x="62" y="4"/>
                      <a:pt x="62" y="4"/>
                    </a:cubicBezTo>
                    <a:cubicBezTo>
                      <a:pt x="62" y="4"/>
                      <a:pt x="62" y="4"/>
                      <a:pt x="62" y="4"/>
                    </a:cubicBezTo>
                    <a:close/>
                    <a:moveTo>
                      <a:pt x="72" y="39"/>
                    </a:moveTo>
                    <a:cubicBezTo>
                      <a:pt x="72" y="38"/>
                      <a:pt x="73" y="38"/>
                      <a:pt x="74" y="38"/>
                    </a:cubicBezTo>
                    <a:cubicBezTo>
                      <a:pt x="74" y="38"/>
                      <a:pt x="73" y="39"/>
                      <a:pt x="74" y="39"/>
                    </a:cubicBezTo>
                    <a:cubicBezTo>
                      <a:pt x="73" y="40"/>
                      <a:pt x="73" y="39"/>
                      <a:pt x="72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51" name="Freeform 73"/>
              <p:cNvSpPr/>
              <p:nvPr/>
            </p:nvSpPr>
            <p:spPr bwMode="auto">
              <a:xfrm>
                <a:off x="4228326" y="5756364"/>
                <a:ext cx="4337" cy="9759"/>
              </a:xfrm>
              <a:custGeom>
                <a:avLst/>
                <a:gdLst>
                  <a:gd name="T0" fmla="*/ 1 w 2"/>
                  <a:gd name="T1" fmla="*/ 3 h 4"/>
                  <a:gd name="T2" fmla="*/ 2 w 2"/>
                  <a:gd name="T3" fmla="*/ 4 h 4"/>
                  <a:gd name="T4" fmla="*/ 2 w 2"/>
                  <a:gd name="T5" fmla="*/ 3 h 4"/>
                  <a:gd name="T6" fmla="*/ 1 w 2"/>
                  <a:gd name="T7" fmla="*/ 1 h 4"/>
                  <a:gd name="T8" fmla="*/ 0 w 2"/>
                  <a:gd name="T9" fmla="*/ 0 h 4"/>
                  <a:gd name="T10" fmla="*/ 0 w 2"/>
                  <a:gd name="T11" fmla="*/ 2 h 4"/>
                  <a:gd name="T12" fmla="*/ 0 w 2"/>
                  <a:gd name="T13" fmla="*/ 3 h 4"/>
                  <a:gd name="T14" fmla="*/ 0 w 2"/>
                  <a:gd name="T15" fmla="*/ 3 h 4"/>
                  <a:gd name="T16" fmla="*/ 1 w 2"/>
                  <a:gd name="T1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4">
                    <a:moveTo>
                      <a:pt x="1" y="3"/>
                    </a:moveTo>
                    <a:cubicBezTo>
                      <a:pt x="2" y="3"/>
                      <a:pt x="1" y="4"/>
                      <a:pt x="2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2" y="2"/>
                      <a:pt x="2" y="2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52" name="Freeform 74"/>
              <p:cNvSpPr/>
              <p:nvPr/>
            </p:nvSpPr>
            <p:spPr bwMode="auto">
              <a:xfrm>
                <a:off x="4213146" y="5820337"/>
                <a:ext cx="9759" cy="9759"/>
              </a:xfrm>
              <a:custGeom>
                <a:avLst/>
                <a:gdLst>
                  <a:gd name="T0" fmla="*/ 0 w 4"/>
                  <a:gd name="T1" fmla="*/ 3 h 4"/>
                  <a:gd name="T2" fmla="*/ 1 w 4"/>
                  <a:gd name="T3" fmla="*/ 3 h 4"/>
                  <a:gd name="T4" fmla="*/ 1 w 4"/>
                  <a:gd name="T5" fmla="*/ 4 h 4"/>
                  <a:gd name="T6" fmla="*/ 4 w 4"/>
                  <a:gd name="T7" fmla="*/ 3 h 4"/>
                  <a:gd name="T8" fmla="*/ 2 w 4"/>
                  <a:gd name="T9" fmla="*/ 2 h 4"/>
                  <a:gd name="T10" fmla="*/ 1 w 4"/>
                  <a:gd name="T11" fmla="*/ 0 h 4"/>
                  <a:gd name="T12" fmla="*/ 1 w 4"/>
                  <a:gd name="T13" fmla="*/ 2 h 4"/>
                  <a:gd name="T14" fmla="*/ 0 w 4"/>
                  <a:gd name="T1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4">
                    <a:moveTo>
                      <a:pt x="0" y="3"/>
                    </a:moveTo>
                    <a:cubicBezTo>
                      <a:pt x="0" y="4"/>
                      <a:pt x="0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4" y="3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0" y="2"/>
                      <a:pt x="0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53" name="Freeform 75"/>
              <p:cNvSpPr/>
              <p:nvPr/>
            </p:nvSpPr>
            <p:spPr bwMode="auto">
              <a:xfrm>
                <a:off x="4204472" y="5845275"/>
                <a:ext cx="10843" cy="13011"/>
              </a:xfrm>
              <a:custGeom>
                <a:avLst/>
                <a:gdLst>
                  <a:gd name="T0" fmla="*/ 4 w 4"/>
                  <a:gd name="T1" fmla="*/ 1 h 5"/>
                  <a:gd name="T2" fmla="*/ 2 w 4"/>
                  <a:gd name="T3" fmla="*/ 0 h 5"/>
                  <a:gd name="T4" fmla="*/ 2 w 4"/>
                  <a:gd name="T5" fmla="*/ 5 h 5"/>
                  <a:gd name="T6" fmla="*/ 2 w 4"/>
                  <a:gd name="T7" fmla="*/ 3 h 5"/>
                  <a:gd name="T8" fmla="*/ 3 w 4"/>
                  <a:gd name="T9" fmla="*/ 4 h 5"/>
                  <a:gd name="T10" fmla="*/ 3 w 4"/>
                  <a:gd name="T11" fmla="*/ 1 h 5"/>
                  <a:gd name="T12" fmla="*/ 4 w 4"/>
                  <a:gd name="T13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4" y="1"/>
                    </a:moveTo>
                    <a:cubicBezTo>
                      <a:pt x="4" y="0"/>
                      <a:pt x="2" y="1"/>
                      <a:pt x="2" y="0"/>
                    </a:cubicBezTo>
                    <a:cubicBezTo>
                      <a:pt x="1" y="1"/>
                      <a:pt x="0" y="4"/>
                      <a:pt x="2" y="5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3" y="4"/>
                      <a:pt x="3" y="5"/>
                      <a:pt x="3" y="4"/>
                    </a:cubicBezTo>
                    <a:cubicBezTo>
                      <a:pt x="3" y="3"/>
                      <a:pt x="3" y="3"/>
                      <a:pt x="3" y="1"/>
                    </a:cubicBezTo>
                    <a:cubicBezTo>
                      <a:pt x="3" y="2"/>
                      <a:pt x="3" y="2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54" name="Freeform 76"/>
              <p:cNvSpPr/>
              <p:nvPr/>
            </p:nvSpPr>
            <p:spPr bwMode="auto">
              <a:xfrm>
                <a:off x="4192545" y="5835516"/>
                <a:ext cx="15180" cy="22770"/>
              </a:xfrm>
              <a:custGeom>
                <a:avLst/>
                <a:gdLst>
                  <a:gd name="T0" fmla="*/ 0 w 6"/>
                  <a:gd name="T1" fmla="*/ 5 h 9"/>
                  <a:gd name="T2" fmla="*/ 1 w 6"/>
                  <a:gd name="T3" fmla="*/ 8 h 9"/>
                  <a:gd name="T4" fmla="*/ 4 w 6"/>
                  <a:gd name="T5" fmla="*/ 9 h 9"/>
                  <a:gd name="T6" fmla="*/ 5 w 6"/>
                  <a:gd name="T7" fmla="*/ 8 h 9"/>
                  <a:gd name="T8" fmla="*/ 4 w 6"/>
                  <a:gd name="T9" fmla="*/ 8 h 9"/>
                  <a:gd name="T10" fmla="*/ 5 w 6"/>
                  <a:gd name="T11" fmla="*/ 5 h 9"/>
                  <a:gd name="T12" fmla="*/ 5 w 6"/>
                  <a:gd name="T13" fmla="*/ 3 h 9"/>
                  <a:gd name="T14" fmla="*/ 6 w 6"/>
                  <a:gd name="T15" fmla="*/ 1 h 9"/>
                  <a:gd name="T16" fmla="*/ 4 w 6"/>
                  <a:gd name="T17" fmla="*/ 0 h 9"/>
                  <a:gd name="T18" fmla="*/ 0 w 6"/>
                  <a:gd name="T1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9">
                    <a:moveTo>
                      <a:pt x="0" y="5"/>
                    </a:moveTo>
                    <a:cubicBezTo>
                      <a:pt x="0" y="6"/>
                      <a:pt x="1" y="6"/>
                      <a:pt x="1" y="8"/>
                    </a:cubicBezTo>
                    <a:cubicBezTo>
                      <a:pt x="3" y="7"/>
                      <a:pt x="3" y="9"/>
                      <a:pt x="4" y="9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4" y="8"/>
                    </a:cubicBezTo>
                    <a:cubicBezTo>
                      <a:pt x="5" y="7"/>
                      <a:pt x="5" y="6"/>
                      <a:pt x="5" y="5"/>
                    </a:cubicBezTo>
                    <a:cubicBezTo>
                      <a:pt x="5" y="4"/>
                      <a:pt x="6" y="3"/>
                      <a:pt x="5" y="3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5" y="1"/>
                      <a:pt x="5" y="0"/>
                      <a:pt x="4" y="0"/>
                    </a:cubicBezTo>
                    <a:cubicBezTo>
                      <a:pt x="4" y="3"/>
                      <a:pt x="0" y="3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55" name="Freeform 77"/>
              <p:cNvSpPr/>
              <p:nvPr/>
            </p:nvSpPr>
            <p:spPr bwMode="auto">
              <a:xfrm>
                <a:off x="4187123" y="5858287"/>
                <a:ext cx="15180" cy="7590"/>
              </a:xfrm>
              <a:custGeom>
                <a:avLst/>
                <a:gdLst>
                  <a:gd name="T0" fmla="*/ 0 w 6"/>
                  <a:gd name="T1" fmla="*/ 2 h 3"/>
                  <a:gd name="T2" fmla="*/ 6 w 6"/>
                  <a:gd name="T3" fmla="*/ 3 h 3"/>
                  <a:gd name="T4" fmla="*/ 5 w 6"/>
                  <a:gd name="T5" fmla="*/ 1 h 3"/>
                  <a:gd name="T6" fmla="*/ 1 w 6"/>
                  <a:gd name="T7" fmla="*/ 0 h 3"/>
                  <a:gd name="T8" fmla="*/ 0 w 6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0" y="2"/>
                    </a:moveTo>
                    <a:cubicBezTo>
                      <a:pt x="2" y="2"/>
                      <a:pt x="3" y="3"/>
                      <a:pt x="6" y="3"/>
                    </a:cubicBezTo>
                    <a:cubicBezTo>
                      <a:pt x="6" y="2"/>
                      <a:pt x="5" y="2"/>
                      <a:pt x="5" y="1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56" name="Freeform 78"/>
              <p:cNvSpPr/>
              <p:nvPr/>
            </p:nvSpPr>
            <p:spPr bwMode="auto">
              <a:xfrm>
                <a:off x="4204472" y="5799735"/>
                <a:ext cx="5422" cy="7590"/>
              </a:xfrm>
              <a:custGeom>
                <a:avLst/>
                <a:gdLst>
                  <a:gd name="T0" fmla="*/ 0 w 2"/>
                  <a:gd name="T1" fmla="*/ 1 h 3"/>
                  <a:gd name="T2" fmla="*/ 1 w 2"/>
                  <a:gd name="T3" fmla="*/ 3 h 3"/>
                  <a:gd name="T4" fmla="*/ 2 w 2"/>
                  <a:gd name="T5" fmla="*/ 1 h 3"/>
                  <a:gd name="T6" fmla="*/ 0 w 2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1"/>
                    </a:moveTo>
                    <a:cubicBezTo>
                      <a:pt x="0" y="2"/>
                      <a:pt x="1" y="2"/>
                      <a:pt x="1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57" name="Freeform 79"/>
              <p:cNvSpPr/>
              <p:nvPr/>
            </p:nvSpPr>
            <p:spPr bwMode="auto">
              <a:xfrm>
                <a:off x="4207725" y="5809494"/>
                <a:ext cx="5422" cy="10843"/>
              </a:xfrm>
              <a:custGeom>
                <a:avLst/>
                <a:gdLst>
                  <a:gd name="T0" fmla="*/ 0 w 2"/>
                  <a:gd name="T1" fmla="*/ 2 h 4"/>
                  <a:gd name="T2" fmla="*/ 1 w 2"/>
                  <a:gd name="T3" fmla="*/ 4 h 4"/>
                  <a:gd name="T4" fmla="*/ 2 w 2"/>
                  <a:gd name="T5" fmla="*/ 1 h 4"/>
                  <a:gd name="T6" fmla="*/ 0 w 2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4">
                    <a:moveTo>
                      <a:pt x="0" y="2"/>
                    </a:moveTo>
                    <a:cubicBezTo>
                      <a:pt x="0" y="3"/>
                      <a:pt x="1" y="3"/>
                      <a:pt x="1" y="4"/>
                    </a:cubicBezTo>
                    <a:cubicBezTo>
                      <a:pt x="2" y="3"/>
                      <a:pt x="2" y="3"/>
                      <a:pt x="2" y="1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58" name="Freeform 80"/>
              <p:cNvSpPr/>
              <p:nvPr/>
            </p:nvSpPr>
            <p:spPr bwMode="auto">
              <a:xfrm>
                <a:off x="4220736" y="5845275"/>
                <a:ext cx="7590" cy="5422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1 h 2"/>
                  <a:gd name="T4" fmla="*/ 3 w 3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1" y="2"/>
                      <a:pt x="3" y="1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59" name="Freeform 81"/>
              <p:cNvSpPr/>
              <p:nvPr/>
            </p:nvSpPr>
            <p:spPr bwMode="auto">
              <a:xfrm>
                <a:off x="4217483" y="5766122"/>
                <a:ext cx="15180" cy="22770"/>
              </a:xfrm>
              <a:custGeom>
                <a:avLst/>
                <a:gdLst>
                  <a:gd name="T0" fmla="*/ 5 w 6"/>
                  <a:gd name="T1" fmla="*/ 0 h 9"/>
                  <a:gd name="T2" fmla="*/ 5 w 6"/>
                  <a:gd name="T3" fmla="*/ 0 h 9"/>
                  <a:gd name="T4" fmla="*/ 5 w 6"/>
                  <a:gd name="T5" fmla="*/ 0 h 9"/>
                  <a:gd name="T6" fmla="*/ 5 w 6"/>
                  <a:gd name="T7" fmla="*/ 3 h 9"/>
                  <a:gd name="T8" fmla="*/ 5 w 6"/>
                  <a:gd name="T9" fmla="*/ 3 h 9"/>
                  <a:gd name="T10" fmla="*/ 2 w 6"/>
                  <a:gd name="T11" fmla="*/ 5 h 9"/>
                  <a:gd name="T12" fmla="*/ 0 w 6"/>
                  <a:gd name="T13" fmla="*/ 7 h 9"/>
                  <a:gd name="T14" fmla="*/ 1 w 6"/>
                  <a:gd name="T15" fmla="*/ 7 h 9"/>
                  <a:gd name="T16" fmla="*/ 0 w 6"/>
                  <a:gd name="T17" fmla="*/ 7 h 9"/>
                  <a:gd name="T18" fmla="*/ 1 w 6"/>
                  <a:gd name="T19" fmla="*/ 9 h 9"/>
                  <a:gd name="T20" fmla="*/ 2 w 6"/>
                  <a:gd name="T21" fmla="*/ 7 h 9"/>
                  <a:gd name="T22" fmla="*/ 3 w 6"/>
                  <a:gd name="T23" fmla="*/ 7 h 9"/>
                  <a:gd name="T24" fmla="*/ 6 w 6"/>
                  <a:gd name="T25" fmla="*/ 5 h 9"/>
                  <a:gd name="T26" fmla="*/ 6 w 6"/>
                  <a:gd name="T27" fmla="*/ 5 h 9"/>
                  <a:gd name="T28" fmla="*/ 5 w 6"/>
                  <a:gd name="T2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9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4" y="2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3" y="4"/>
                      <a:pt x="2" y="5"/>
                    </a:cubicBezTo>
                    <a:cubicBezTo>
                      <a:pt x="2" y="6"/>
                      <a:pt x="0" y="5"/>
                      <a:pt x="0" y="7"/>
                    </a:cubicBezTo>
                    <a:cubicBezTo>
                      <a:pt x="0" y="7"/>
                      <a:pt x="1" y="6"/>
                      <a:pt x="1" y="7"/>
                    </a:cubicBezTo>
                    <a:cubicBezTo>
                      <a:pt x="1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1" y="9"/>
                    </a:cubicBezTo>
                    <a:cubicBezTo>
                      <a:pt x="1" y="8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5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3"/>
                      <a:pt x="5" y="2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60" name="Freeform 82"/>
              <p:cNvSpPr/>
              <p:nvPr/>
            </p:nvSpPr>
            <p:spPr bwMode="auto">
              <a:xfrm>
                <a:off x="4228326" y="5747690"/>
                <a:ext cx="2169" cy="8674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0" y="1"/>
                      <a:pt x="0" y="0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61" name="Freeform 83"/>
              <p:cNvSpPr/>
              <p:nvPr/>
            </p:nvSpPr>
            <p:spPr bwMode="auto">
              <a:xfrm>
                <a:off x="4174112" y="5837685"/>
                <a:ext cx="13011" cy="20602"/>
              </a:xfrm>
              <a:custGeom>
                <a:avLst/>
                <a:gdLst>
                  <a:gd name="T0" fmla="*/ 5 w 5"/>
                  <a:gd name="T1" fmla="*/ 8 h 8"/>
                  <a:gd name="T2" fmla="*/ 4 w 5"/>
                  <a:gd name="T3" fmla="*/ 4 h 8"/>
                  <a:gd name="T4" fmla="*/ 3 w 5"/>
                  <a:gd name="T5" fmla="*/ 2 h 8"/>
                  <a:gd name="T6" fmla="*/ 2 w 5"/>
                  <a:gd name="T7" fmla="*/ 0 h 8"/>
                  <a:gd name="T8" fmla="*/ 1 w 5"/>
                  <a:gd name="T9" fmla="*/ 0 h 8"/>
                  <a:gd name="T10" fmla="*/ 0 w 5"/>
                  <a:gd name="T11" fmla="*/ 0 h 8"/>
                  <a:gd name="T12" fmla="*/ 2 w 5"/>
                  <a:gd name="T13" fmla="*/ 6 h 8"/>
                  <a:gd name="T14" fmla="*/ 5 w 5"/>
                  <a:gd name="T1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5" y="8"/>
                    </a:moveTo>
                    <a:cubicBezTo>
                      <a:pt x="5" y="7"/>
                      <a:pt x="4" y="5"/>
                      <a:pt x="4" y="4"/>
                    </a:cubicBezTo>
                    <a:cubicBezTo>
                      <a:pt x="4" y="4"/>
                      <a:pt x="3" y="3"/>
                      <a:pt x="3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1"/>
                      <a:pt x="0" y="0"/>
                      <a:pt x="0" y="0"/>
                    </a:cubicBezTo>
                    <a:cubicBezTo>
                      <a:pt x="0" y="3"/>
                      <a:pt x="3" y="3"/>
                      <a:pt x="2" y="6"/>
                    </a:cubicBezTo>
                    <a:cubicBezTo>
                      <a:pt x="4" y="7"/>
                      <a:pt x="4" y="8"/>
                      <a:pt x="5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62" name="Freeform 84"/>
              <p:cNvSpPr/>
              <p:nvPr/>
            </p:nvSpPr>
            <p:spPr bwMode="auto">
              <a:xfrm>
                <a:off x="4151342" y="5830095"/>
                <a:ext cx="5422" cy="7590"/>
              </a:xfrm>
              <a:custGeom>
                <a:avLst/>
                <a:gdLst>
                  <a:gd name="T0" fmla="*/ 1 w 2"/>
                  <a:gd name="T1" fmla="*/ 3 h 3"/>
                  <a:gd name="T2" fmla="*/ 2 w 2"/>
                  <a:gd name="T3" fmla="*/ 2 h 3"/>
                  <a:gd name="T4" fmla="*/ 1 w 2"/>
                  <a:gd name="T5" fmla="*/ 0 h 3"/>
                  <a:gd name="T6" fmla="*/ 1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1" y="3"/>
                    </a:moveTo>
                    <a:cubicBezTo>
                      <a:pt x="1" y="3"/>
                      <a:pt x="1" y="2"/>
                      <a:pt x="2" y="2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1"/>
                      <a:pt x="0" y="2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63" name="Freeform 85"/>
              <p:cNvSpPr>
                <a:spLocks noEditPoints="1"/>
              </p:cNvSpPr>
              <p:nvPr/>
            </p:nvSpPr>
            <p:spPr bwMode="auto">
              <a:xfrm>
                <a:off x="3963761" y="5651188"/>
                <a:ext cx="74816" cy="73731"/>
              </a:xfrm>
              <a:custGeom>
                <a:avLst/>
                <a:gdLst>
                  <a:gd name="T0" fmla="*/ 9 w 29"/>
                  <a:gd name="T1" fmla="*/ 28 h 29"/>
                  <a:gd name="T2" fmla="*/ 10 w 29"/>
                  <a:gd name="T3" fmla="*/ 28 h 29"/>
                  <a:gd name="T4" fmla="*/ 11 w 29"/>
                  <a:gd name="T5" fmla="*/ 29 h 29"/>
                  <a:gd name="T6" fmla="*/ 12 w 29"/>
                  <a:gd name="T7" fmla="*/ 28 h 29"/>
                  <a:gd name="T8" fmla="*/ 13 w 29"/>
                  <a:gd name="T9" fmla="*/ 24 h 29"/>
                  <a:gd name="T10" fmla="*/ 14 w 29"/>
                  <a:gd name="T11" fmla="*/ 22 h 29"/>
                  <a:gd name="T12" fmla="*/ 16 w 29"/>
                  <a:gd name="T13" fmla="*/ 22 h 29"/>
                  <a:gd name="T14" fmla="*/ 17 w 29"/>
                  <a:gd name="T15" fmla="*/ 21 h 29"/>
                  <a:gd name="T16" fmla="*/ 20 w 29"/>
                  <a:gd name="T17" fmla="*/ 20 h 29"/>
                  <a:gd name="T18" fmla="*/ 22 w 29"/>
                  <a:gd name="T19" fmla="*/ 17 h 29"/>
                  <a:gd name="T20" fmla="*/ 19 w 29"/>
                  <a:gd name="T21" fmla="*/ 17 h 29"/>
                  <a:gd name="T22" fmla="*/ 20 w 29"/>
                  <a:gd name="T23" fmla="*/ 16 h 29"/>
                  <a:gd name="T24" fmla="*/ 23 w 29"/>
                  <a:gd name="T25" fmla="*/ 17 h 29"/>
                  <a:gd name="T26" fmla="*/ 22 w 29"/>
                  <a:gd name="T27" fmla="*/ 16 h 29"/>
                  <a:gd name="T28" fmla="*/ 23 w 29"/>
                  <a:gd name="T29" fmla="*/ 16 h 29"/>
                  <a:gd name="T30" fmla="*/ 23 w 29"/>
                  <a:gd name="T31" fmla="*/ 15 h 29"/>
                  <a:gd name="T32" fmla="*/ 24 w 29"/>
                  <a:gd name="T33" fmla="*/ 10 h 29"/>
                  <a:gd name="T34" fmla="*/ 26 w 29"/>
                  <a:gd name="T35" fmla="*/ 10 h 29"/>
                  <a:gd name="T36" fmla="*/ 24 w 29"/>
                  <a:gd name="T37" fmla="*/ 8 h 29"/>
                  <a:gd name="T38" fmla="*/ 25 w 29"/>
                  <a:gd name="T39" fmla="*/ 8 h 29"/>
                  <a:gd name="T40" fmla="*/ 25 w 29"/>
                  <a:gd name="T41" fmla="*/ 6 h 29"/>
                  <a:gd name="T42" fmla="*/ 27 w 29"/>
                  <a:gd name="T43" fmla="*/ 5 h 29"/>
                  <a:gd name="T44" fmla="*/ 29 w 29"/>
                  <a:gd name="T45" fmla="*/ 5 h 29"/>
                  <a:gd name="T46" fmla="*/ 27 w 29"/>
                  <a:gd name="T47" fmla="*/ 4 h 29"/>
                  <a:gd name="T48" fmla="*/ 26 w 29"/>
                  <a:gd name="T49" fmla="*/ 3 h 29"/>
                  <a:gd name="T50" fmla="*/ 24 w 29"/>
                  <a:gd name="T51" fmla="*/ 4 h 29"/>
                  <a:gd name="T52" fmla="*/ 26 w 29"/>
                  <a:gd name="T53" fmla="*/ 2 h 29"/>
                  <a:gd name="T54" fmla="*/ 23 w 29"/>
                  <a:gd name="T55" fmla="*/ 1 h 29"/>
                  <a:gd name="T56" fmla="*/ 21 w 29"/>
                  <a:gd name="T57" fmla="*/ 1 h 29"/>
                  <a:gd name="T58" fmla="*/ 20 w 29"/>
                  <a:gd name="T59" fmla="*/ 1 h 29"/>
                  <a:gd name="T60" fmla="*/ 16 w 29"/>
                  <a:gd name="T61" fmla="*/ 1 h 29"/>
                  <a:gd name="T62" fmla="*/ 13 w 29"/>
                  <a:gd name="T63" fmla="*/ 2 h 29"/>
                  <a:gd name="T64" fmla="*/ 13 w 29"/>
                  <a:gd name="T65" fmla="*/ 4 h 29"/>
                  <a:gd name="T66" fmla="*/ 9 w 29"/>
                  <a:gd name="T67" fmla="*/ 3 h 29"/>
                  <a:gd name="T68" fmla="*/ 3 w 29"/>
                  <a:gd name="T69" fmla="*/ 6 h 29"/>
                  <a:gd name="T70" fmla="*/ 4 w 29"/>
                  <a:gd name="T71" fmla="*/ 7 h 29"/>
                  <a:gd name="T72" fmla="*/ 1 w 29"/>
                  <a:gd name="T73" fmla="*/ 8 h 29"/>
                  <a:gd name="T74" fmla="*/ 0 w 29"/>
                  <a:gd name="T75" fmla="*/ 9 h 29"/>
                  <a:gd name="T76" fmla="*/ 1 w 29"/>
                  <a:gd name="T77" fmla="*/ 10 h 29"/>
                  <a:gd name="T78" fmla="*/ 2 w 29"/>
                  <a:gd name="T79" fmla="*/ 10 h 29"/>
                  <a:gd name="T80" fmla="*/ 4 w 29"/>
                  <a:gd name="T81" fmla="*/ 10 h 29"/>
                  <a:gd name="T82" fmla="*/ 1 w 29"/>
                  <a:gd name="T83" fmla="*/ 10 h 29"/>
                  <a:gd name="T84" fmla="*/ 3 w 29"/>
                  <a:gd name="T85" fmla="*/ 12 h 29"/>
                  <a:gd name="T86" fmla="*/ 4 w 29"/>
                  <a:gd name="T87" fmla="*/ 11 h 29"/>
                  <a:gd name="T88" fmla="*/ 7 w 29"/>
                  <a:gd name="T89" fmla="*/ 12 h 29"/>
                  <a:gd name="T90" fmla="*/ 7 w 29"/>
                  <a:gd name="T91" fmla="*/ 14 h 29"/>
                  <a:gd name="T92" fmla="*/ 7 w 29"/>
                  <a:gd name="T93" fmla="*/ 16 h 29"/>
                  <a:gd name="T94" fmla="*/ 8 w 29"/>
                  <a:gd name="T95" fmla="*/ 16 h 29"/>
                  <a:gd name="T96" fmla="*/ 7 w 29"/>
                  <a:gd name="T97" fmla="*/ 17 h 29"/>
                  <a:gd name="T98" fmla="*/ 9 w 29"/>
                  <a:gd name="T99" fmla="*/ 19 h 29"/>
                  <a:gd name="T100" fmla="*/ 7 w 29"/>
                  <a:gd name="T101" fmla="*/ 20 h 29"/>
                  <a:gd name="T102" fmla="*/ 7 w 29"/>
                  <a:gd name="T103" fmla="*/ 22 h 29"/>
                  <a:gd name="T104" fmla="*/ 9 w 29"/>
                  <a:gd name="T105" fmla="*/ 28 h 29"/>
                  <a:gd name="T106" fmla="*/ 22 w 29"/>
                  <a:gd name="T107" fmla="*/ 16 h 29"/>
                  <a:gd name="T108" fmla="*/ 22 w 29"/>
                  <a:gd name="T109" fmla="*/ 14 h 29"/>
                  <a:gd name="T110" fmla="*/ 22 w 29"/>
                  <a:gd name="T111" fmla="*/ 16 h 29"/>
                  <a:gd name="T112" fmla="*/ 23 w 29"/>
                  <a:gd name="T113" fmla="*/ 3 h 29"/>
                  <a:gd name="T114" fmla="*/ 22 w 29"/>
                  <a:gd name="T115" fmla="*/ 4 h 29"/>
                  <a:gd name="T116" fmla="*/ 19 w 29"/>
                  <a:gd name="T117" fmla="*/ 4 h 29"/>
                  <a:gd name="T118" fmla="*/ 23 w 29"/>
                  <a:gd name="T119" fmla="*/ 3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9" h="29">
                    <a:moveTo>
                      <a:pt x="9" y="28"/>
                    </a:moveTo>
                    <a:cubicBezTo>
                      <a:pt x="9" y="28"/>
                      <a:pt x="10" y="28"/>
                      <a:pt x="10" y="28"/>
                    </a:cubicBezTo>
                    <a:cubicBezTo>
                      <a:pt x="11" y="28"/>
                      <a:pt x="11" y="29"/>
                      <a:pt x="11" y="29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6"/>
                      <a:pt x="14" y="26"/>
                      <a:pt x="13" y="24"/>
                    </a:cubicBezTo>
                    <a:cubicBezTo>
                      <a:pt x="14" y="23"/>
                      <a:pt x="14" y="22"/>
                      <a:pt x="14" y="22"/>
                    </a:cubicBezTo>
                    <a:cubicBezTo>
                      <a:pt x="15" y="23"/>
                      <a:pt x="15" y="22"/>
                      <a:pt x="16" y="22"/>
                    </a:cubicBezTo>
                    <a:cubicBezTo>
                      <a:pt x="17" y="22"/>
                      <a:pt x="17" y="22"/>
                      <a:pt x="17" y="21"/>
                    </a:cubicBezTo>
                    <a:cubicBezTo>
                      <a:pt x="18" y="21"/>
                      <a:pt x="19" y="20"/>
                      <a:pt x="20" y="20"/>
                    </a:cubicBezTo>
                    <a:cubicBezTo>
                      <a:pt x="20" y="19"/>
                      <a:pt x="22" y="18"/>
                      <a:pt x="22" y="17"/>
                    </a:cubicBezTo>
                    <a:cubicBezTo>
                      <a:pt x="21" y="18"/>
                      <a:pt x="20" y="17"/>
                      <a:pt x="19" y="17"/>
                    </a:cubicBezTo>
                    <a:cubicBezTo>
                      <a:pt x="20" y="17"/>
                      <a:pt x="20" y="16"/>
                      <a:pt x="20" y="16"/>
                    </a:cubicBezTo>
                    <a:cubicBezTo>
                      <a:pt x="21" y="17"/>
                      <a:pt x="22" y="18"/>
                      <a:pt x="23" y="17"/>
                    </a:cubicBezTo>
                    <a:cubicBezTo>
                      <a:pt x="24" y="17"/>
                      <a:pt x="22" y="16"/>
                      <a:pt x="22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5"/>
                      <a:pt x="23" y="15"/>
                      <a:pt x="23" y="15"/>
                    </a:cubicBezTo>
                    <a:cubicBezTo>
                      <a:pt x="25" y="15"/>
                      <a:pt x="24" y="12"/>
                      <a:pt x="24" y="10"/>
                    </a:cubicBezTo>
                    <a:cubicBezTo>
                      <a:pt x="24" y="10"/>
                      <a:pt x="25" y="10"/>
                      <a:pt x="26" y="10"/>
                    </a:cubicBezTo>
                    <a:cubicBezTo>
                      <a:pt x="26" y="9"/>
                      <a:pt x="25" y="9"/>
                      <a:pt x="24" y="8"/>
                    </a:cubicBezTo>
                    <a:cubicBezTo>
                      <a:pt x="25" y="9"/>
                      <a:pt x="25" y="8"/>
                      <a:pt x="25" y="8"/>
                    </a:cubicBezTo>
                    <a:cubicBezTo>
                      <a:pt x="26" y="7"/>
                      <a:pt x="25" y="7"/>
                      <a:pt x="25" y="6"/>
                    </a:cubicBezTo>
                    <a:cubicBezTo>
                      <a:pt x="26" y="6"/>
                      <a:pt x="26" y="5"/>
                      <a:pt x="27" y="5"/>
                    </a:cubicBezTo>
                    <a:cubicBezTo>
                      <a:pt x="27" y="5"/>
                      <a:pt x="29" y="6"/>
                      <a:pt x="29" y="5"/>
                    </a:cubicBezTo>
                    <a:cubicBezTo>
                      <a:pt x="29" y="4"/>
                      <a:pt x="28" y="5"/>
                      <a:pt x="27" y="4"/>
                    </a:cubicBezTo>
                    <a:cubicBezTo>
                      <a:pt x="27" y="4"/>
                      <a:pt x="27" y="3"/>
                      <a:pt x="26" y="3"/>
                    </a:cubicBezTo>
                    <a:cubicBezTo>
                      <a:pt x="25" y="3"/>
                      <a:pt x="24" y="4"/>
                      <a:pt x="24" y="4"/>
                    </a:cubicBezTo>
                    <a:cubicBezTo>
                      <a:pt x="24" y="2"/>
                      <a:pt x="26" y="3"/>
                      <a:pt x="26" y="2"/>
                    </a:cubicBezTo>
                    <a:cubicBezTo>
                      <a:pt x="25" y="1"/>
                      <a:pt x="24" y="1"/>
                      <a:pt x="23" y="1"/>
                    </a:cubicBezTo>
                    <a:cubicBezTo>
                      <a:pt x="22" y="1"/>
                      <a:pt x="21" y="0"/>
                      <a:pt x="21" y="1"/>
                    </a:cubicBezTo>
                    <a:cubicBezTo>
                      <a:pt x="21" y="1"/>
                      <a:pt x="20" y="1"/>
                      <a:pt x="20" y="1"/>
                    </a:cubicBezTo>
                    <a:cubicBezTo>
                      <a:pt x="19" y="1"/>
                      <a:pt x="17" y="0"/>
                      <a:pt x="16" y="1"/>
                    </a:cubicBezTo>
                    <a:cubicBezTo>
                      <a:pt x="15" y="1"/>
                      <a:pt x="13" y="1"/>
                      <a:pt x="13" y="2"/>
                    </a:cubicBezTo>
                    <a:cubicBezTo>
                      <a:pt x="13" y="2"/>
                      <a:pt x="13" y="3"/>
                      <a:pt x="13" y="4"/>
                    </a:cubicBezTo>
                    <a:cubicBezTo>
                      <a:pt x="11" y="3"/>
                      <a:pt x="10" y="4"/>
                      <a:pt x="9" y="3"/>
                    </a:cubicBezTo>
                    <a:cubicBezTo>
                      <a:pt x="7" y="4"/>
                      <a:pt x="5" y="5"/>
                      <a:pt x="3" y="6"/>
                    </a:cubicBezTo>
                    <a:cubicBezTo>
                      <a:pt x="3" y="7"/>
                      <a:pt x="4" y="6"/>
                      <a:pt x="4" y="7"/>
                    </a:cubicBezTo>
                    <a:cubicBezTo>
                      <a:pt x="3" y="7"/>
                      <a:pt x="2" y="7"/>
                      <a:pt x="1" y="8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9"/>
                      <a:pt x="0" y="9"/>
                      <a:pt x="1" y="10"/>
                    </a:cubicBezTo>
                    <a:cubicBezTo>
                      <a:pt x="1" y="9"/>
                      <a:pt x="2" y="9"/>
                      <a:pt x="2" y="10"/>
                    </a:cubicBezTo>
                    <a:cubicBezTo>
                      <a:pt x="3" y="9"/>
                      <a:pt x="4" y="8"/>
                      <a:pt x="4" y="10"/>
                    </a:cubicBezTo>
                    <a:cubicBezTo>
                      <a:pt x="3" y="10"/>
                      <a:pt x="1" y="10"/>
                      <a:pt x="1" y="10"/>
                    </a:cubicBezTo>
                    <a:cubicBezTo>
                      <a:pt x="1" y="11"/>
                      <a:pt x="2" y="11"/>
                      <a:pt x="3" y="12"/>
                    </a:cubicBezTo>
                    <a:cubicBezTo>
                      <a:pt x="3" y="12"/>
                      <a:pt x="3" y="11"/>
                      <a:pt x="4" y="11"/>
                    </a:cubicBezTo>
                    <a:cubicBezTo>
                      <a:pt x="4" y="12"/>
                      <a:pt x="5" y="12"/>
                      <a:pt x="7" y="12"/>
                    </a:cubicBezTo>
                    <a:cubicBezTo>
                      <a:pt x="6" y="13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8" y="17"/>
                      <a:pt x="8" y="15"/>
                      <a:pt x="8" y="16"/>
                    </a:cubicBezTo>
                    <a:cubicBezTo>
                      <a:pt x="9" y="17"/>
                      <a:pt x="8" y="17"/>
                      <a:pt x="7" y="17"/>
                    </a:cubicBezTo>
                    <a:cubicBezTo>
                      <a:pt x="7" y="18"/>
                      <a:pt x="9" y="18"/>
                      <a:pt x="9" y="19"/>
                    </a:cubicBezTo>
                    <a:cubicBezTo>
                      <a:pt x="9" y="19"/>
                      <a:pt x="8" y="20"/>
                      <a:pt x="7" y="20"/>
                    </a:cubicBezTo>
                    <a:cubicBezTo>
                      <a:pt x="8" y="21"/>
                      <a:pt x="7" y="21"/>
                      <a:pt x="7" y="22"/>
                    </a:cubicBezTo>
                    <a:cubicBezTo>
                      <a:pt x="9" y="23"/>
                      <a:pt x="7" y="26"/>
                      <a:pt x="9" y="28"/>
                    </a:cubicBezTo>
                    <a:close/>
                    <a:moveTo>
                      <a:pt x="22" y="16"/>
                    </a:moveTo>
                    <a:cubicBezTo>
                      <a:pt x="21" y="15"/>
                      <a:pt x="22" y="14"/>
                      <a:pt x="22" y="14"/>
                    </a:cubicBezTo>
                    <a:cubicBezTo>
                      <a:pt x="22" y="15"/>
                      <a:pt x="22" y="15"/>
                      <a:pt x="22" y="16"/>
                    </a:cubicBezTo>
                    <a:close/>
                    <a:moveTo>
                      <a:pt x="23" y="3"/>
                    </a:moveTo>
                    <a:cubicBezTo>
                      <a:pt x="23" y="4"/>
                      <a:pt x="23" y="4"/>
                      <a:pt x="22" y="4"/>
                    </a:cubicBezTo>
                    <a:cubicBezTo>
                      <a:pt x="22" y="4"/>
                      <a:pt x="21" y="3"/>
                      <a:pt x="19" y="4"/>
                    </a:cubicBezTo>
                    <a:cubicBezTo>
                      <a:pt x="20" y="2"/>
                      <a:pt x="22" y="3"/>
                      <a:pt x="23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64" name="Freeform 86"/>
              <p:cNvSpPr/>
              <p:nvPr/>
            </p:nvSpPr>
            <p:spPr bwMode="auto">
              <a:xfrm>
                <a:off x="4048335" y="5660947"/>
                <a:ext cx="20602" cy="20602"/>
              </a:xfrm>
              <a:custGeom>
                <a:avLst/>
                <a:gdLst>
                  <a:gd name="T0" fmla="*/ 0 w 8"/>
                  <a:gd name="T1" fmla="*/ 2 h 8"/>
                  <a:gd name="T2" fmla="*/ 1 w 8"/>
                  <a:gd name="T3" fmla="*/ 4 h 8"/>
                  <a:gd name="T4" fmla="*/ 1 w 8"/>
                  <a:gd name="T5" fmla="*/ 5 h 8"/>
                  <a:gd name="T6" fmla="*/ 3 w 8"/>
                  <a:gd name="T7" fmla="*/ 4 h 8"/>
                  <a:gd name="T8" fmla="*/ 2 w 8"/>
                  <a:gd name="T9" fmla="*/ 6 h 8"/>
                  <a:gd name="T10" fmla="*/ 4 w 8"/>
                  <a:gd name="T11" fmla="*/ 7 h 8"/>
                  <a:gd name="T12" fmla="*/ 5 w 8"/>
                  <a:gd name="T13" fmla="*/ 8 h 8"/>
                  <a:gd name="T14" fmla="*/ 5 w 8"/>
                  <a:gd name="T15" fmla="*/ 5 h 8"/>
                  <a:gd name="T16" fmla="*/ 8 w 8"/>
                  <a:gd name="T17" fmla="*/ 6 h 8"/>
                  <a:gd name="T18" fmla="*/ 6 w 8"/>
                  <a:gd name="T19" fmla="*/ 3 h 8"/>
                  <a:gd name="T20" fmla="*/ 5 w 8"/>
                  <a:gd name="T21" fmla="*/ 3 h 8"/>
                  <a:gd name="T22" fmla="*/ 4 w 8"/>
                  <a:gd name="T23" fmla="*/ 2 h 8"/>
                  <a:gd name="T24" fmla="*/ 3 w 8"/>
                  <a:gd name="T25" fmla="*/ 1 h 8"/>
                  <a:gd name="T26" fmla="*/ 3 w 8"/>
                  <a:gd name="T27" fmla="*/ 2 h 8"/>
                  <a:gd name="T28" fmla="*/ 0 w 8"/>
                  <a:gd name="T2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" h="8">
                    <a:moveTo>
                      <a:pt x="0" y="2"/>
                    </a:moveTo>
                    <a:cubicBezTo>
                      <a:pt x="0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5"/>
                      <a:pt x="2" y="5"/>
                      <a:pt x="2" y="6"/>
                    </a:cubicBezTo>
                    <a:cubicBezTo>
                      <a:pt x="2" y="7"/>
                      <a:pt x="3" y="7"/>
                      <a:pt x="4" y="7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5" y="7"/>
                      <a:pt x="5" y="6"/>
                      <a:pt x="5" y="5"/>
                    </a:cubicBezTo>
                    <a:cubicBezTo>
                      <a:pt x="6" y="5"/>
                      <a:pt x="6" y="7"/>
                      <a:pt x="8" y="6"/>
                    </a:cubicBezTo>
                    <a:cubicBezTo>
                      <a:pt x="8" y="4"/>
                      <a:pt x="7" y="4"/>
                      <a:pt x="6" y="3"/>
                    </a:cubicBezTo>
                    <a:cubicBezTo>
                      <a:pt x="6" y="3"/>
                      <a:pt x="6" y="3"/>
                      <a:pt x="5" y="3"/>
                    </a:cubicBezTo>
                    <a:cubicBezTo>
                      <a:pt x="5" y="3"/>
                      <a:pt x="4" y="2"/>
                      <a:pt x="4" y="2"/>
                    </a:cubicBezTo>
                    <a:cubicBezTo>
                      <a:pt x="5" y="1"/>
                      <a:pt x="4" y="0"/>
                      <a:pt x="3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2" y="1"/>
                      <a:pt x="0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65" name="Freeform 87"/>
              <p:cNvSpPr/>
              <p:nvPr/>
            </p:nvSpPr>
            <p:spPr bwMode="auto">
              <a:xfrm>
                <a:off x="4061346" y="5660947"/>
                <a:ext cx="15180" cy="7590"/>
              </a:xfrm>
              <a:custGeom>
                <a:avLst/>
                <a:gdLst>
                  <a:gd name="T0" fmla="*/ 5 w 6"/>
                  <a:gd name="T1" fmla="*/ 2 h 3"/>
                  <a:gd name="T2" fmla="*/ 6 w 6"/>
                  <a:gd name="T3" fmla="*/ 1 h 3"/>
                  <a:gd name="T4" fmla="*/ 0 w 6"/>
                  <a:gd name="T5" fmla="*/ 0 h 3"/>
                  <a:gd name="T6" fmla="*/ 0 w 6"/>
                  <a:gd name="T7" fmla="*/ 1 h 3"/>
                  <a:gd name="T8" fmla="*/ 5 w 6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">
                    <a:moveTo>
                      <a:pt x="5" y="2"/>
                    </a:moveTo>
                    <a:cubicBezTo>
                      <a:pt x="5" y="1"/>
                      <a:pt x="6" y="2"/>
                      <a:pt x="6" y="1"/>
                    </a:cubicBezTo>
                    <a:cubicBezTo>
                      <a:pt x="4" y="0"/>
                      <a:pt x="2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3" y="3"/>
                      <a:pt x="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66" name="Freeform 88"/>
              <p:cNvSpPr/>
              <p:nvPr/>
            </p:nvSpPr>
            <p:spPr bwMode="auto">
              <a:xfrm>
                <a:off x="4025565" y="5735762"/>
                <a:ext cx="5422" cy="7590"/>
              </a:xfrm>
              <a:custGeom>
                <a:avLst/>
                <a:gdLst>
                  <a:gd name="T0" fmla="*/ 1 w 2"/>
                  <a:gd name="T1" fmla="*/ 0 h 3"/>
                  <a:gd name="T2" fmla="*/ 0 w 2"/>
                  <a:gd name="T3" fmla="*/ 1 h 3"/>
                  <a:gd name="T4" fmla="*/ 0 w 2"/>
                  <a:gd name="T5" fmla="*/ 3 h 3"/>
                  <a:gd name="T6" fmla="*/ 2 w 2"/>
                  <a:gd name="T7" fmla="*/ 2 h 3"/>
                  <a:gd name="T8" fmla="*/ 2 w 2"/>
                  <a:gd name="T9" fmla="*/ 0 h 3"/>
                  <a:gd name="T10" fmla="*/ 1 w 2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1" y="1"/>
                      <a:pt x="0" y="0"/>
                      <a:pt x="0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67" name="Freeform 89"/>
              <p:cNvSpPr/>
              <p:nvPr/>
            </p:nvSpPr>
            <p:spPr bwMode="auto">
              <a:xfrm>
                <a:off x="4020144" y="5702150"/>
                <a:ext cx="13011" cy="13011"/>
              </a:xfrm>
              <a:custGeom>
                <a:avLst/>
                <a:gdLst>
                  <a:gd name="T0" fmla="*/ 5 w 5"/>
                  <a:gd name="T1" fmla="*/ 4 h 5"/>
                  <a:gd name="T2" fmla="*/ 5 w 5"/>
                  <a:gd name="T3" fmla="*/ 1 h 5"/>
                  <a:gd name="T4" fmla="*/ 2 w 5"/>
                  <a:gd name="T5" fmla="*/ 2 h 5"/>
                  <a:gd name="T6" fmla="*/ 1 w 5"/>
                  <a:gd name="T7" fmla="*/ 1 h 5"/>
                  <a:gd name="T8" fmla="*/ 0 w 5"/>
                  <a:gd name="T9" fmla="*/ 2 h 5"/>
                  <a:gd name="T10" fmla="*/ 1 w 5"/>
                  <a:gd name="T11" fmla="*/ 2 h 5"/>
                  <a:gd name="T12" fmla="*/ 0 w 5"/>
                  <a:gd name="T13" fmla="*/ 4 h 5"/>
                  <a:gd name="T14" fmla="*/ 2 w 5"/>
                  <a:gd name="T15" fmla="*/ 5 h 5"/>
                  <a:gd name="T16" fmla="*/ 4 w 5"/>
                  <a:gd name="T17" fmla="*/ 5 h 5"/>
                  <a:gd name="T18" fmla="*/ 5 w 5"/>
                  <a:gd name="T19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5" y="4"/>
                    </a:moveTo>
                    <a:cubicBezTo>
                      <a:pt x="5" y="3"/>
                      <a:pt x="5" y="3"/>
                      <a:pt x="5" y="1"/>
                    </a:cubicBezTo>
                    <a:cubicBezTo>
                      <a:pt x="4" y="2"/>
                      <a:pt x="3" y="1"/>
                      <a:pt x="2" y="2"/>
                    </a:cubicBezTo>
                    <a:cubicBezTo>
                      <a:pt x="2" y="1"/>
                      <a:pt x="2" y="0"/>
                      <a:pt x="1" y="1"/>
                    </a:cubicBezTo>
                    <a:cubicBezTo>
                      <a:pt x="1" y="2"/>
                      <a:pt x="0" y="1"/>
                      <a:pt x="0" y="2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2" y="3"/>
                      <a:pt x="1" y="5"/>
                      <a:pt x="2" y="5"/>
                    </a:cubicBezTo>
                    <a:cubicBezTo>
                      <a:pt x="2" y="4"/>
                      <a:pt x="4" y="5"/>
                      <a:pt x="4" y="5"/>
                    </a:cubicBezTo>
                    <a:cubicBezTo>
                      <a:pt x="4" y="4"/>
                      <a:pt x="5" y="4"/>
                      <a:pt x="5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68" name="Freeform 90"/>
              <p:cNvSpPr/>
              <p:nvPr/>
            </p:nvSpPr>
            <p:spPr bwMode="auto">
              <a:xfrm>
                <a:off x="4102549" y="5676127"/>
                <a:ext cx="17349" cy="20602"/>
              </a:xfrm>
              <a:custGeom>
                <a:avLst/>
                <a:gdLst>
                  <a:gd name="T0" fmla="*/ 1 w 7"/>
                  <a:gd name="T1" fmla="*/ 5 h 8"/>
                  <a:gd name="T2" fmla="*/ 0 w 7"/>
                  <a:gd name="T3" fmla="*/ 6 h 8"/>
                  <a:gd name="T4" fmla="*/ 2 w 7"/>
                  <a:gd name="T5" fmla="*/ 8 h 8"/>
                  <a:gd name="T6" fmla="*/ 3 w 7"/>
                  <a:gd name="T7" fmla="*/ 7 h 8"/>
                  <a:gd name="T8" fmla="*/ 2 w 7"/>
                  <a:gd name="T9" fmla="*/ 4 h 8"/>
                  <a:gd name="T10" fmla="*/ 5 w 7"/>
                  <a:gd name="T11" fmla="*/ 2 h 8"/>
                  <a:gd name="T12" fmla="*/ 7 w 7"/>
                  <a:gd name="T13" fmla="*/ 0 h 8"/>
                  <a:gd name="T14" fmla="*/ 6 w 7"/>
                  <a:gd name="T15" fmla="*/ 0 h 8"/>
                  <a:gd name="T16" fmla="*/ 6 w 7"/>
                  <a:gd name="T17" fmla="*/ 0 h 8"/>
                  <a:gd name="T18" fmla="*/ 2 w 7"/>
                  <a:gd name="T19" fmla="*/ 2 h 8"/>
                  <a:gd name="T20" fmla="*/ 1 w 7"/>
                  <a:gd name="T21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8">
                    <a:moveTo>
                      <a:pt x="1" y="5"/>
                    </a:moveTo>
                    <a:cubicBezTo>
                      <a:pt x="0" y="5"/>
                      <a:pt x="0" y="6"/>
                      <a:pt x="0" y="6"/>
                    </a:cubicBezTo>
                    <a:cubicBezTo>
                      <a:pt x="0" y="7"/>
                      <a:pt x="1" y="8"/>
                      <a:pt x="2" y="8"/>
                    </a:cubicBezTo>
                    <a:cubicBezTo>
                      <a:pt x="2" y="8"/>
                      <a:pt x="2" y="7"/>
                      <a:pt x="3" y="7"/>
                    </a:cubicBezTo>
                    <a:cubicBezTo>
                      <a:pt x="2" y="6"/>
                      <a:pt x="1" y="6"/>
                      <a:pt x="2" y="4"/>
                    </a:cubicBezTo>
                    <a:cubicBezTo>
                      <a:pt x="3" y="4"/>
                      <a:pt x="4" y="2"/>
                      <a:pt x="5" y="2"/>
                    </a:cubicBezTo>
                    <a:cubicBezTo>
                      <a:pt x="7" y="2"/>
                      <a:pt x="7" y="1"/>
                      <a:pt x="7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3" y="1"/>
                      <a:pt x="2" y="2"/>
                    </a:cubicBezTo>
                    <a:cubicBezTo>
                      <a:pt x="2" y="3"/>
                      <a:pt x="0" y="3"/>
                      <a:pt x="1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69" name="Freeform 91"/>
              <p:cNvSpPr/>
              <p:nvPr/>
            </p:nvSpPr>
            <p:spPr bwMode="auto">
              <a:xfrm>
                <a:off x="4107971" y="5660947"/>
                <a:ext cx="4337" cy="7590"/>
              </a:xfrm>
              <a:custGeom>
                <a:avLst/>
                <a:gdLst>
                  <a:gd name="T0" fmla="*/ 0 w 2"/>
                  <a:gd name="T1" fmla="*/ 2 h 3"/>
                  <a:gd name="T2" fmla="*/ 2 w 2"/>
                  <a:gd name="T3" fmla="*/ 2 h 3"/>
                  <a:gd name="T4" fmla="*/ 0 w 2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3">
                    <a:moveTo>
                      <a:pt x="0" y="2"/>
                    </a:moveTo>
                    <a:cubicBezTo>
                      <a:pt x="0" y="3"/>
                      <a:pt x="1" y="2"/>
                      <a:pt x="2" y="2"/>
                    </a:cubicBezTo>
                    <a:cubicBezTo>
                      <a:pt x="2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70" name="Freeform 92"/>
              <p:cNvSpPr/>
              <p:nvPr/>
            </p:nvSpPr>
            <p:spPr bwMode="auto">
              <a:xfrm>
                <a:off x="4145920" y="5663116"/>
                <a:ext cx="10843" cy="8674"/>
              </a:xfrm>
              <a:custGeom>
                <a:avLst/>
                <a:gdLst>
                  <a:gd name="T0" fmla="*/ 2 w 4"/>
                  <a:gd name="T1" fmla="*/ 0 h 3"/>
                  <a:gd name="T2" fmla="*/ 0 w 4"/>
                  <a:gd name="T3" fmla="*/ 1 h 3"/>
                  <a:gd name="T4" fmla="*/ 0 w 4"/>
                  <a:gd name="T5" fmla="*/ 2 h 3"/>
                  <a:gd name="T6" fmla="*/ 4 w 4"/>
                  <a:gd name="T7" fmla="*/ 2 h 3"/>
                  <a:gd name="T8" fmla="*/ 4 w 4"/>
                  <a:gd name="T9" fmla="*/ 2 h 3"/>
                  <a:gd name="T10" fmla="*/ 2 w 4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1" y="0"/>
                      <a:pt x="1" y="0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2" y="2"/>
                      <a:pt x="3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1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71" name="Freeform 93"/>
              <p:cNvSpPr/>
              <p:nvPr/>
            </p:nvSpPr>
            <p:spPr bwMode="auto">
              <a:xfrm>
                <a:off x="3938823" y="5709740"/>
                <a:ext cx="9759" cy="9759"/>
              </a:xfrm>
              <a:custGeom>
                <a:avLst/>
                <a:gdLst>
                  <a:gd name="T0" fmla="*/ 2 w 4"/>
                  <a:gd name="T1" fmla="*/ 0 h 4"/>
                  <a:gd name="T2" fmla="*/ 0 w 4"/>
                  <a:gd name="T3" fmla="*/ 2 h 4"/>
                  <a:gd name="T4" fmla="*/ 2 w 4"/>
                  <a:gd name="T5" fmla="*/ 3 h 4"/>
                  <a:gd name="T6" fmla="*/ 4 w 4"/>
                  <a:gd name="T7" fmla="*/ 2 h 4"/>
                  <a:gd name="T8" fmla="*/ 3 w 4"/>
                  <a:gd name="T9" fmla="*/ 1 h 4"/>
                  <a:gd name="T10" fmla="*/ 2 w 4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1" y="1"/>
                      <a:pt x="1" y="2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" y="1"/>
                      <a:pt x="4" y="4"/>
                      <a:pt x="4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2" y="1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72" name="Freeform 94"/>
              <p:cNvSpPr/>
              <p:nvPr/>
            </p:nvSpPr>
            <p:spPr bwMode="auto">
              <a:xfrm>
                <a:off x="3954003" y="5812747"/>
                <a:ext cx="4337" cy="4337"/>
              </a:xfrm>
              <a:custGeom>
                <a:avLst/>
                <a:gdLst>
                  <a:gd name="T0" fmla="*/ 0 w 2"/>
                  <a:gd name="T1" fmla="*/ 2 h 2"/>
                  <a:gd name="T2" fmla="*/ 2 w 2"/>
                  <a:gd name="T3" fmla="*/ 0 h 2"/>
                  <a:gd name="T4" fmla="*/ 0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1" y="2"/>
                      <a:pt x="2" y="2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73" name="Freeform 95"/>
              <p:cNvSpPr/>
              <p:nvPr/>
            </p:nvSpPr>
            <p:spPr bwMode="auto">
              <a:xfrm>
                <a:off x="3930148" y="5804073"/>
                <a:ext cx="23854" cy="13011"/>
              </a:xfrm>
              <a:custGeom>
                <a:avLst/>
                <a:gdLst>
                  <a:gd name="T0" fmla="*/ 6 w 9"/>
                  <a:gd name="T1" fmla="*/ 4 h 5"/>
                  <a:gd name="T2" fmla="*/ 7 w 9"/>
                  <a:gd name="T3" fmla="*/ 5 h 5"/>
                  <a:gd name="T4" fmla="*/ 9 w 9"/>
                  <a:gd name="T5" fmla="*/ 4 h 5"/>
                  <a:gd name="T6" fmla="*/ 6 w 9"/>
                  <a:gd name="T7" fmla="*/ 2 h 5"/>
                  <a:gd name="T8" fmla="*/ 5 w 9"/>
                  <a:gd name="T9" fmla="*/ 1 h 5"/>
                  <a:gd name="T10" fmla="*/ 4 w 9"/>
                  <a:gd name="T11" fmla="*/ 0 h 5"/>
                  <a:gd name="T12" fmla="*/ 1 w 9"/>
                  <a:gd name="T13" fmla="*/ 0 h 5"/>
                  <a:gd name="T14" fmla="*/ 0 w 9"/>
                  <a:gd name="T15" fmla="*/ 2 h 5"/>
                  <a:gd name="T16" fmla="*/ 2 w 9"/>
                  <a:gd name="T17" fmla="*/ 1 h 5"/>
                  <a:gd name="T18" fmla="*/ 4 w 9"/>
                  <a:gd name="T19" fmla="*/ 3 h 5"/>
                  <a:gd name="T20" fmla="*/ 6 w 9"/>
                  <a:gd name="T21" fmla="*/ 3 h 5"/>
                  <a:gd name="T22" fmla="*/ 6 w 9"/>
                  <a:gd name="T2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5">
                    <a:moveTo>
                      <a:pt x="6" y="4"/>
                    </a:moveTo>
                    <a:cubicBezTo>
                      <a:pt x="7" y="4"/>
                      <a:pt x="7" y="4"/>
                      <a:pt x="7" y="5"/>
                    </a:cubicBezTo>
                    <a:cubicBezTo>
                      <a:pt x="7" y="4"/>
                      <a:pt x="8" y="4"/>
                      <a:pt x="9" y="4"/>
                    </a:cubicBezTo>
                    <a:cubicBezTo>
                      <a:pt x="9" y="2"/>
                      <a:pt x="7" y="2"/>
                      <a:pt x="6" y="2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1" y="1"/>
                      <a:pt x="2" y="1"/>
                    </a:cubicBezTo>
                    <a:cubicBezTo>
                      <a:pt x="3" y="1"/>
                      <a:pt x="3" y="2"/>
                      <a:pt x="4" y="3"/>
                    </a:cubicBezTo>
                    <a:cubicBezTo>
                      <a:pt x="5" y="3"/>
                      <a:pt x="6" y="2"/>
                      <a:pt x="6" y="3"/>
                    </a:cubicBezTo>
                    <a:cubicBezTo>
                      <a:pt x="5" y="3"/>
                      <a:pt x="6" y="3"/>
                      <a:pt x="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74" name="Freeform 96"/>
              <p:cNvSpPr/>
              <p:nvPr/>
            </p:nvSpPr>
            <p:spPr bwMode="auto">
              <a:xfrm>
                <a:off x="3938823" y="5812747"/>
                <a:ext cx="4337" cy="4337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2 h 2"/>
                  <a:gd name="T4" fmla="*/ 2 w 2"/>
                  <a:gd name="T5" fmla="*/ 1 h 2"/>
                  <a:gd name="T6" fmla="*/ 0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1"/>
                      <a:pt x="1" y="2"/>
                      <a:pt x="2" y="1"/>
                    </a:cubicBezTo>
                    <a:cubicBezTo>
                      <a:pt x="2" y="0"/>
                      <a:pt x="1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75" name="Freeform 97"/>
              <p:cNvSpPr/>
              <p:nvPr/>
            </p:nvSpPr>
            <p:spPr bwMode="auto">
              <a:xfrm>
                <a:off x="3938823" y="5801904"/>
                <a:ext cx="2169" cy="2169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76" name="Freeform 98"/>
              <p:cNvSpPr/>
              <p:nvPr/>
            </p:nvSpPr>
            <p:spPr bwMode="auto">
              <a:xfrm>
                <a:off x="3943160" y="5801904"/>
                <a:ext cx="3253" cy="2169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77" name="Freeform 99"/>
              <p:cNvSpPr/>
              <p:nvPr/>
            </p:nvSpPr>
            <p:spPr bwMode="auto">
              <a:xfrm>
                <a:off x="3946412" y="5804073"/>
                <a:ext cx="2169" cy="325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1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78" name="Freeform 100"/>
              <p:cNvSpPr/>
              <p:nvPr/>
            </p:nvSpPr>
            <p:spPr bwMode="auto">
              <a:xfrm>
                <a:off x="3948581" y="5807325"/>
                <a:ext cx="2169" cy="2169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79" name="Freeform 101"/>
              <p:cNvSpPr/>
              <p:nvPr/>
            </p:nvSpPr>
            <p:spPr bwMode="auto">
              <a:xfrm>
                <a:off x="4222905" y="5848528"/>
                <a:ext cx="15180" cy="15180"/>
              </a:xfrm>
              <a:custGeom>
                <a:avLst/>
                <a:gdLst>
                  <a:gd name="T0" fmla="*/ 4 w 6"/>
                  <a:gd name="T1" fmla="*/ 6 h 6"/>
                  <a:gd name="T2" fmla="*/ 6 w 6"/>
                  <a:gd name="T3" fmla="*/ 1 h 6"/>
                  <a:gd name="T4" fmla="*/ 4 w 6"/>
                  <a:gd name="T5" fmla="*/ 0 h 6"/>
                  <a:gd name="T6" fmla="*/ 4 w 6"/>
                  <a:gd name="T7" fmla="*/ 0 h 6"/>
                  <a:gd name="T8" fmla="*/ 3 w 6"/>
                  <a:gd name="T9" fmla="*/ 0 h 6"/>
                  <a:gd name="T10" fmla="*/ 2 w 6"/>
                  <a:gd name="T11" fmla="*/ 1 h 6"/>
                  <a:gd name="T12" fmla="*/ 1 w 6"/>
                  <a:gd name="T13" fmla="*/ 1 h 6"/>
                  <a:gd name="T14" fmla="*/ 0 w 6"/>
                  <a:gd name="T15" fmla="*/ 2 h 6"/>
                  <a:gd name="T16" fmla="*/ 1 w 6"/>
                  <a:gd name="T17" fmla="*/ 2 h 6"/>
                  <a:gd name="T18" fmla="*/ 3 w 6"/>
                  <a:gd name="T19" fmla="*/ 4 h 6"/>
                  <a:gd name="T20" fmla="*/ 4 w 6"/>
                  <a:gd name="T21" fmla="*/ 5 h 6"/>
                  <a:gd name="T22" fmla="*/ 4 w 6"/>
                  <a:gd name="T2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6">
                    <a:moveTo>
                      <a:pt x="4" y="6"/>
                    </a:moveTo>
                    <a:cubicBezTo>
                      <a:pt x="5" y="5"/>
                      <a:pt x="5" y="3"/>
                      <a:pt x="6" y="1"/>
                    </a:cubicBezTo>
                    <a:cubicBezTo>
                      <a:pt x="5" y="1"/>
                      <a:pt x="5" y="1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1" y="1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4" y="5"/>
                      <a:pt x="4" y="6"/>
                      <a:pt x="4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80" name="Freeform 102"/>
              <p:cNvSpPr/>
              <p:nvPr/>
            </p:nvSpPr>
            <p:spPr bwMode="auto">
              <a:xfrm>
                <a:off x="3950749" y="568154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81" name="Freeform 103"/>
              <p:cNvSpPr/>
              <p:nvPr/>
            </p:nvSpPr>
            <p:spPr bwMode="auto">
              <a:xfrm>
                <a:off x="4200135" y="5771544"/>
                <a:ext cx="4337" cy="4337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1 h 2"/>
                  <a:gd name="T4" fmla="*/ 2 w 2"/>
                  <a:gd name="T5" fmla="*/ 1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1"/>
                      <a:pt x="1" y="2"/>
                      <a:pt x="2" y="1"/>
                    </a:cubicBezTo>
                    <a:cubicBezTo>
                      <a:pt x="1" y="1"/>
                      <a:pt x="2" y="0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82" name="Freeform 104"/>
              <p:cNvSpPr/>
              <p:nvPr/>
            </p:nvSpPr>
            <p:spPr bwMode="auto">
              <a:xfrm>
                <a:off x="4168691" y="5686970"/>
                <a:ext cx="3253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83" name="Freeform 105"/>
              <p:cNvSpPr/>
              <p:nvPr/>
            </p:nvSpPr>
            <p:spPr bwMode="auto">
              <a:xfrm>
                <a:off x="4171943" y="56869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84" name="Freeform 106"/>
              <p:cNvSpPr/>
              <p:nvPr/>
            </p:nvSpPr>
            <p:spPr bwMode="auto">
              <a:xfrm>
                <a:off x="4130741" y="5696728"/>
                <a:ext cx="2169" cy="3253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0"/>
                      <a:pt x="0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85" name="Freeform 107"/>
              <p:cNvSpPr/>
              <p:nvPr/>
            </p:nvSpPr>
            <p:spPr bwMode="auto">
              <a:xfrm>
                <a:off x="3894367" y="57964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86" name="Freeform 108"/>
              <p:cNvSpPr/>
              <p:nvPr/>
            </p:nvSpPr>
            <p:spPr bwMode="auto">
              <a:xfrm>
                <a:off x="4051588" y="5763954"/>
                <a:ext cx="2169" cy="2169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0 h 1"/>
                  <a:gd name="T4" fmla="*/ 1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87" name="Freeform 109"/>
              <p:cNvSpPr/>
              <p:nvPr/>
            </p:nvSpPr>
            <p:spPr bwMode="auto">
              <a:xfrm>
                <a:off x="4053757" y="5707571"/>
                <a:ext cx="15180" cy="30360"/>
              </a:xfrm>
              <a:custGeom>
                <a:avLst/>
                <a:gdLst>
                  <a:gd name="T0" fmla="*/ 6 w 6"/>
                  <a:gd name="T1" fmla="*/ 0 h 12"/>
                  <a:gd name="T2" fmla="*/ 3 w 6"/>
                  <a:gd name="T3" fmla="*/ 6 h 12"/>
                  <a:gd name="T4" fmla="*/ 4 w 6"/>
                  <a:gd name="T5" fmla="*/ 7 h 12"/>
                  <a:gd name="T6" fmla="*/ 2 w 6"/>
                  <a:gd name="T7" fmla="*/ 11 h 12"/>
                  <a:gd name="T8" fmla="*/ 0 w 6"/>
                  <a:gd name="T9" fmla="*/ 8 h 12"/>
                  <a:gd name="T10" fmla="*/ 0 w 6"/>
                  <a:gd name="T11" fmla="*/ 11 h 12"/>
                  <a:gd name="T12" fmla="*/ 0 w 6"/>
                  <a:gd name="T13" fmla="*/ 12 h 12"/>
                  <a:gd name="T14" fmla="*/ 1 w 6"/>
                  <a:gd name="T15" fmla="*/ 12 h 12"/>
                  <a:gd name="T16" fmla="*/ 3 w 6"/>
                  <a:gd name="T17" fmla="*/ 11 h 12"/>
                  <a:gd name="T18" fmla="*/ 4 w 6"/>
                  <a:gd name="T19" fmla="*/ 11 h 12"/>
                  <a:gd name="T20" fmla="*/ 5 w 6"/>
                  <a:gd name="T21" fmla="*/ 8 h 12"/>
                  <a:gd name="T22" fmla="*/ 6 w 6"/>
                  <a:gd name="T23" fmla="*/ 9 h 12"/>
                  <a:gd name="T24" fmla="*/ 6 w 6"/>
                  <a:gd name="T25" fmla="*/ 6 h 12"/>
                  <a:gd name="T26" fmla="*/ 4 w 6"/>
                  <a:gd name="T27" fmla="*/ 5 h 12"/>
                  <a:gd name="T28" fmla="*/ 6 w 6"/>
                  <a:gd name="T29" fmla="*/ 1 h 12"/>
                  <a:gd name="T30" fmla="*/ 6 w 6"/>
                  <a:gd name="T3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cubicBezTo>
                      <a:pt x="5" y="2"/>
                      <a:pt x="3" y="3"/>
                      <a:pt x="3" y="6"/>
                    </a:cubicBezTo>
                    <a:cubicBezTo>
                      <a:pt x="3" y="6"/>
                      <a:pt x="4" y="7"/>
                      <a:pt x="4" y="7"/>
                    </a:cubicBezTo>
                    <a:cubicBezTo>
                      <a:pt x="3" y="8"/>
                      <a:pt x="3" y="10"/>
                      <a:pt x="2" y="11"/>
                    </a:cubicBezTo>
                    <a:cubicBezTo>
                      <a:pt x="0" y="12"/>
                      <a:pt x="1" y="8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0" y="11"/>
                      <a:pt x="0" y="12"/>
                      <a:pt x="0" y="12"/>
                    </a:cubicBezTo>
                    <a:cubicBezTo>
                      <a:pt x="0" y="11"/>
                      <a:pt x="1" y="12"/>
                      <a:pt x="1" y="12"/>
                    </a:cubicBezTo>
                    <a:cubicBezTo>
                      <a:pt x="2" y="12"/>
                      <a:pt x="2" y="11"/>
                      <a:pt x="3" y="11"/>
                    </a:cubicBezTo>
                    <a:cubicBezTo>
                      <a:pt x="3" y="11"/>
                      <a:pt x="4" y="11"/>
                      <a:pt x="4" y="11"/>
                    </a:cubicBezTo>
                    <a:cubicBezTo>
                      <a:pt x="5" y="10"/>
                      <a:pt x="5" y="8"/>
                      <a:pt x="5" y="8"/>
                    </a:cubicBezTo>
                    <a:cubicBezTo>
                      <a:pt x="6" y="7"/>
                      <a:pt x="6" y="9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6" y="6"/>
                      <a:pt x="5" y="5"/>
                      <a:pt x="4" y="5"/>
                    </a:cubicBezTo>
                    <a:cubicBezTo>
                      <a:pt x="4" y="2"/>
                      <a:pt x="6" y="3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88" name="Freeform 110"/>
              <p:cNvSpPr/>
              <p:nvPr/>
            </p:nvSpPr>
            <p:spPr bwMode="auto">
              <a:xfrm>
                <a:off x="3971351" y="574009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89" name="Freeform 111"/>
              <p:cNvSpPr/>
              <p:nvPr/>
            </p:nvSpPr>
            <p:spPr bwMode="auto">
              <a:xfrm>
                <a:off x="4187123" y="5809494"/>
                <a:ext cx="5422" cy="7590"/>
              </a:xfrm>
              <a:custGeom>
                <a:avLst/>
                <a:gdLst>
                  <a:gd name="T0" fmla="*/ 1 w 2"/>
                  <a:gd name="T1" fmla="*/ 0 h 3"/>
                  <a:gd name="T2" fmla="*/ 1 w 2"/>
                  <a:gd name="T3" fmla="*/ 2 h 3"/>
                  <a:gd name="T4" fmla="*/ 2 w 2"/>
                  <a:gd name="T5" fmla="*/ 3 h 3"/>
                  <a:gd name="T6" fmla="*/ 2 w 2"/>
                  <a:gd name="T7" fmla="*/ 1 h 3"/>
                  <a:gd name="T8" fmla="*/ 1 w 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3">
                    <a:moveTo>
                      <a:pt x="1" y="0"/>
                    </a:moveTo>
                    <a:cubicBezTo>
                      <a:pt x="0" y="1"/>
                      <a:pt x="1" y="1"/>
                      <a:pt x="1" y="2"/>
                    </a:cubicBezTo>
                    <a:cubicBezTo>
                      <a:pt x="1" y="3"/>
                      <a:pt x="2" y="3"/>
                      <a:pt x="2" y="3"/>
                    </a:cubicBezTo>
                    <a:cubicBezTo>
                      <a:pt x="2" y="1"/>
                      <a:pt x="2" y="2"/>
                      <a:pt x="2" y="1"/>
                    </a:cubicBezTo>
                    <a:cubicBezTo>
                      <a:pt x="1" y="1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90" name="Freeform 112"/>
              <p:cNvSpPr/>
              <p:nvPr/>
            </p:nvSpPr>
            <p:spPr bwMode="auto">
              <a:xfrm>
                <a:off x="4081948" y="5704318"/>
                <a:ext cx="7590" cy="7590"/>
              </a:xfrm>
              <a:custGeom>
                <a:avLst/>
                <a:gdLst>
                  <a:gd name="T0" fmla="*/ 0 w 3"/>
                  <a:gd name="T1" fmla="*/ 0 h 3"/>
                  <a:gd name="T2" fmla="*/ 2 w 3"/>
                  <a:gd name="T3" fmla="*/ 3 h 3"/>
                  <a:gd name="T4" fmla="*/ 2 w 3"/>
                  <a:gd name="T5" fmla="*/ 2 h 3"/>
                  <a:gd name="T6" fmla="*/ 3 w 3"/>
                  <a:gd name="T7" fmla="*/ 1 h 3"/>
                  <a:gd name="T8" fmla="*/ 0 w 3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3">
                    <a:moveTo>
                      <a:pt x="0" y="0"/>
                    </a:moveTo>
                    <a:cubicBezTo>
                      <a:pt x="0" y="1"/>
                      <a:pt x="0" y="3"/>
                      <a:pt x="2" y="3"/>
                    </a:cubicBezTo>
                    <a:cubicBezTo>
                      <a:pt x="2" y="3"/>
                      <a:pt x="1" y="2"/>
                      <a:pt x="2" y="2"/>
                    </a:cubicBezTo>
                    <a:cubicBezTo>
                      <a:pt x="2" y="1"/>
                      <a:pt x="3" y="2"/>
                      <a:pt x="3" y="1"/>
                    </a:cubicBezTo>
                    <a:cubicBezTo>
                      <a:pt x="3" y="0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91" name="Freeform 113"/>
              <p:cNvSpPr/>
              <p:nvPr/>
            </p:nvSpPr>
            <p:spPr bwMode="auto">
              <a:xfrm>
                <a:off x="4076526" y="569672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92" name="Freeform 114"/>
              <p:cNvSpPr/>
              <p:nvPr/>
            </p:nvSpPr>
            <p:spPr bwMode="auto">
              <a:xfrm>
                <a:off x="4087369" y="5796482"/>
                <a:ext cx="0" cy="325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93" name="Freeform 115"/>
              <p:cNvSpPr/>
              <p:nvPr/>
            </p:nvSpPr>
            <p:spPr bwMode="auto">
              <a:xfrm>
                <a:off x="4087369" y="5709740"/>
                <a:ext cx="2169" cy="2169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94" name="Freeform 116"/>
              <p:cNvSpPr/>
              <p:nvPr/>
            </p:nvSpPr>
            <p:spPr bwMode="auto">
              <a:xfrm>
                <a:off x="4128572" y="5694560"/>
                <a:ext cx="2169" cy="2169"/>
              </a:xfrm>
              <a:custGeom>
                <a:avLst/>
                <a:gdLst>
                  <a:gd name="T0" fmla="*/ 1 w 1"/>
                  <a:gd name="T1" fmla="*/ 1 h 1"/>
                  <a:gd name="T2" fmla="*/ 1 w 1"/>
                  <a:gd name="T3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0"/>
                      <a:pt x="0" y="1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95" name="Freeform 117"/>
              <p:cNvSpPr/>
              <p:nvPr/>
            </p:nvSpPr>
            <p:spPr bwMode="auto">
              <a:xfrm>
                <a:off x="4072189" y="5722751"/>
                <a:ext cx="2169" cy="2169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96" name="Freeform 118"/>
              <p:cNvSpPr/>
              <p:nvPr/>
            </p:nvSpPr>
            <p:spPr bwMode="auto">
              <a:xfrm>
                <a:off x="4171943" y="5683717"/>
                <a:ext cx="2169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97" name="Freeform 119"/>
              <p:cNvSpPr/>
              <p:nvPr/>
            </p:nvSpPr>
            <p:spPr bwMode="auto">
              <a:xfrm>
                <a:off x="4012554" y="5655525"/>
                <a:ext cx="10843" cy="5422"/>
              </a:xfrm>
              <a:custGeom>
                <a:avLst/>
                <a:gdLst>
                  <a:gd name="T0" fmla="*/ 4 w 4"/>
                  <a:gd name="T1" fmla="*/ 1 h 2"/>
                  <a:gd name="T2" fmla="*/ 0 w 4"/>
                  <a:gd name="T3" fmla="*/ 2 h 2"/>
                  <a:gd name="T4" fmla="*/ 3 w 4"/>
                  <a:gd name="T5" fmla="*/ 2 h 2"/>
                  <a:gd name="T6" fmla="*/ 4 w 4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3" y="1"/>
                      <a:pt x="1" y="0"/>
                      <a:pt x="0" y="2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98" name="Freeform 120"/>
              <p:cNvSpPr/>
              <p:nvPr/>
            </p:nvSpPr>
            <p:spPr bwMode="auto">
              <a:xfrm>
                <a:off x="4017975" y="5686970"/>
                <a:ext cx="2169" cy="4337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0 h 2"/>
                  <a:gd name="T4" fmla="*/ 1 w 1"/>
                  <a:gd name="T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99" name="Freeform 121"/>
              <p:cNvSpPr/>
              <p:nvPr/>
            </p:nvSpPr>
            <p:spPr bwMode="auto">
              <a:xfrm>
                <a:off x="3892198" y="5792145"/>
                <a:ext cx="2169" cy="4337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1 h 2"/>
                  <a:gd name="T4" fmla="*/ 0 w 1"/>
                  <a:gd name="T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1"/>
                    </a:cubicBezTo>
                    <a:cubicBezTo>
                      <a:pt x="1" y="1"/>
                      <a:pt x="1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00" name="Freeform 122"/>
              <p:cNvSpPr/>
              <p:nvPr/>
            </p:nvSpPr>
            <p:spPr bwMode="auto">
              <a:xfrm>
                <a:off x="3892198" y="5788893"/>
                <a:ext cx="0" cy="3253"/>
              </a:xfrm>
              <a:custGeom>
                <a:avLst/>
                <a:gdLst>
                  <a:gd name="T0" fmla="*/ 1 h 1"/>
                  <a:gd name="T1" fmla="*/ 1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grpSp>
          <p:nvGrpSpPr>
            <p:cNvPr id="101" name="组合 100"/>
            <p:cNvGrpSpPr/>
            <p:nvPr/>
          </p:nvGrpSpPr>
          <p:grpSpPr>
            <a:xfrm>
              <a:off x="9987" y="4969"/>
              <a:ext cx="716" cy="667"/>
              <a:chOff x="5964264" y="5437584"/>
              <a:chExt cx="532384" cy="456484"/>
            </a:xfrm>
            <a:solidFill>
              <a:srgbClr val="DE0000"/>
            </a:solidFill>
          </p:grpSpPr>
          <p:sp>
            <p:nvSpPr>
              <p:cNvPr id="102" name="Freeform 212"/>
              <p:cNvSpPr>
                <a:spLocks noEditPoints="1"/>
              </p:cNvSpPr>
              <p:nvPr/>
            </p:nvSpPr>
            <p:spPr bwMode="auto">
              <a:xfrm>
                <a:off x="6141003" y="5437584"/>
                <a:ext cx="355645" cy="315527"/>
              </a:xfrm>
              <a:custGeom>
                <a:avLst/>
                <a:gdLst>
                  <a:gd name="T0" fmla="*/ 8 w 139"/>
                  <a:gd name="T1" fmla="*/ 123 h 123"/>
                  <a:gd name="T2" fmla="*/ 20 w 139"/>
                  <a:gd name="T3" fmla="*/ 90 h 123"/>
                  <a:gd name="T4" fmla="*/ 0 w 139"/>
                  <a:gd name="T5" fmla="*/ 53 h 123"/>
                  <a:gd name="T6" fmla="*/ 69 w 139"/>
                  <a:gd name="T7" fmla="*/ 0 h 123"/>
                  <a:gd name="T8" fmla="*/ 139 w 139"/>
                  <a:gd name="T9" fmla="*/ 53 h 123"/>
                  <a:gd name="T10" fmla="*/ 69 w 139"/>
                  <a:gd name="T11" fmla="*/ 106 h 123"/>
                  <a:gd name="T12" fmla="*/ 45 w 139"/>
                  <a:gd name="T13" fmla="*/ 103 h 123"/>
                  <a:gd name="T14" fmla="*/ 22 w 139"/>
                  <a:gd name="T15" fmla="*/ 115 h 123"/>
                  <a:gd name="T16" fmla="*/ 8 w 139"/>
                  <a:gd name="T17" fmla="*/ 123 h 123"/>
                  <a:gd name="T18" fmla="*/ 69 w 139"/>
                  <a:gd name="T19" fmla="*/ 12 h 123"/>
                  <a:gd name="T20" fmla="*/ 12 w 139"/>
                  <a:gd name="T21" fmla="*/ 53 h 123"/>
                  <a:gd name="T22" fmla="*/ 30 w 139"/>
                  <a:gd name="T23" fmla="*/ 83 h 123"/>
                  <a:gd name="T24" fmla="*/ 34 w 139"/>
                  <a:gd name="T25" fmla="*/ 85 h 123"/>
                  <a:gd name="T26" fmla="*/ 30 w 139"/>
                  <a:gd name="T27" fmla="*/ 97 h 123"/>
                  <a:gd name="T28" fmla="*/ 45 w 139"/>
                  <a:gd name="T29" fmla="*/ 91 h 123"/>
                  <a:gd name="T30" fmla="*/ 46 w 139"/>
                  <a:gd name="T31" fmla="*/ 91 h 123"/>
                  <a:gd name="T32" fmla="*/ 47 w 139"/>
                  <a:gd name="T33" fmla="*/ 91 h 123"/>
                  <a:gd name="T34" fmla="*/ 69 w 139"/>
                  <a:gd name="T35" fmla="*/ 94 h 123"/>
                  <a:gd name="T36" fmla="*/ 127 w 139"/>
                  <a:gd name="T37" fmla="*/ 53 h 123"/>
                  <a:gd name="T38" fmla="*/ 69 w 139"/>
                  <a:gd name="T39" fmla="*/ 1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39" h="123">
                    <a:moveTo>
                      <a:pt x="8" y="123"/>
                    </a:moveTo>
                    <a:cubicBezTo>
                      <a:pt x="20" y="90"/>
                      <a:pt x="20" y="90"/>
                      <a:pt x="20" y="90"/>
                    </a:cubicBezTo>
                    <a:cubicBezTo>
                      <a:pt x="7" y="80"/>
                      <a:pt x="0" y="67"/>
                      <a:pt x="0" y="53"/>
                    </a:cubicBezTo>
                    <a:cubicBezTo>
                      <a:pt x="0" y="24"/>
                      <a:pt x="31" y="0"/>
                      <a:pt x="69" y="0"/>
                    </a:cubicBezTo>
                    <a:cubicBezTo>
                      <a:pt x="108" y="0"/>
                      <a:pt x="139" y="24"/>
                      <a:pt x="139" y="53"/>
                    </a:cubicBezTo>
                    <a:cubicBezTo>
                      <a:pt x="139" y="82"/>
                      <a:pt x="108" y="106"/>
                      <a:pt x="69" y="106"/>
                    </a:cubicBezTo>
                    <a:cubicBezTo>
                      <a:pt x="61" y="106"/>
                      <a:pt x="53" y="105"/>
                      <a:pt x="45" y="103"/>
                    </a:cubicBezTo>
                    <a:cubicBezTo>
                      <a:pt x="42" y="104"/>
                      <a:pt x="31" y="110"/>
                      <a:pt x="22" y="115"/>
                    </a:cubicBezTo>
                    <a:cubicBezTo>
                      <a:pt x="8" y="123"/>
                      <a:pt x="8" y="123"/>
                      <a:pt x="8" y="123"/>
                    </a:cubicBezTo>
                    <a:close/>
                    <a:moveTo>
                      <a:pt x="69" y="12"/>
                    </a:moveTo>
                    <a:cubicBezTo>
                      <a:pt x="38" y="12"/>
                      <a:pt x="12" y="30"/>
                      <a:pt x="12" y="53"/>
                    </a:cubicBezTo>
                    <a:cubicBezTo>
                      <a:pt x="12" y="64"/>
                      <a:pt x="18" y="75"/>
                      <a:pt x="30" y="83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0" y="97"/>
                      <a:pt x="30" y="97"/>
                      <a:pt x="30" y="97"/>
                    </a:cubicBezTo>
                    <a:cubicBezTo>
                      <a:pt x="42" y="91"/>
                      <a:pt x="44" y="91"/>
                      <a:pt x="45" y="91"/>
                    </a:cubicBezTo>
                    <a:cubicBezTo>
                      <a:pt x="46" y="91"/>
                      <a:pt x="46" y="91"/>
                      <a:pt x="46" y="91"/>
                    </a:cubicBezTo>
                    <a:cubicBezTo>
                      <a:pt x="47" y="91"/>
                      <a:pt x="47" y="91"/>
                      <a:pt x="47" y="91"/>
                    </a:cubicBezTo>
                    <a:cubicBezTo>
                      <a:pt x="54" y="93"/>
                      <a:pt x="62" y="94"/>
                      <a:pt x="69" y="94"/>
                    </a:cubicBezTo>
                    <a:cubicBezTo>
                      <a:pt x="101" y="94"/>
                      <a:pt x="127" y="76"/>
                      <a:pt x="127" y="53"/>
                    </a:cubicBezTo>
                    <a:cubicBezTo>
                      <a:pt x="127" y="30"/>
                      <a:pt x="101" y="12"/>
                      <a:pt x="69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03" name="Freeform 213"/>
              <p:cNvSpPr/>
              <p:nvPr/>
            </p:nvSpPr>
            <p:spPr bwMode="auto">
              <a:xfrm>
                <a:off x="6238588" y="5529748"/>
                <a:ext cx="169148" cy="16265"/>
              </a:xfrm>
              <a:custGeom>
                <a:avLst/>
                <a:gdLst>
                  <a:gd name="T0" fmla="*/ 156 w 156"/>
                  <a:gd name="T1" fmla="*/ 15 h 15"/>
                  <a:gd name="T2" fmla="*/ 0 w 156"/>
                  <a:gd name="T3" fmla="*/ 15 h 15"/>
                  <a:gd name="T4" fmla="*/ 0 w 156"/>
                  <a:gd name="T5" fmla="*/ 0 h 15"/>
                  <a:gd name="T6" fmla="*/ 156 w 156"/>
                  <a:gd name="T7" fmla="*/ 0 h 15"/>
                  <a:gd name="T8" fmla="*/ 156 w 156"/>
                  <a:gd name="T9" fmla="*/ 15 h 15"/>
                  <a:gd name="T10" fmla="*/ 156 w 156"/>
                  <a:gd name="T1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5">
                    <a:moveTo>
                      <a:pt x="156" y="15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56" y="0"/>
                    </a:lnTo>
                    <a:lnTo>
                      <a:pt x="156" y="15"/>
                    </a:lnTo>
                    <a:lnTo>
                      <a:pt x="156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04" name="Freeform 214"/>
              <p:cNvSpPr/>
              <p:nvPr/>
            </p:nvSpPr>
            <p:spPr bwMode="auto">
              <a:xfrm>
                <a:off x="6238588" y="5561192"/>
                <a:ext cx="169148" cy="15180"/>
              </a:xfrm>
              <a:custGeom>
                <a:avLst/>
                <a:gdLst>
                  <a:gd name="T0" fmla="*/ 156 w 156"/>
                  <a:gd name="T1" fmla="*/ 14 h 14"/>
                  <a:gd name="T2" fmla="*/ 0 w 156"/>
                  <a:gd name="T3" fmla="*/ 14 h 14"/>
                  <a:gd name="T4" fmla="*/ 0 w 156"/>
                  <a:gd name="T5" fmla="*/ 0 h 14"/>
                  <a:gd name="T6" fmla="*/ 156 w 156"/>
                  <a:gd name="T7" fmla="*/ 0 h 14"/>
                  <a:gd name="T8" fmla="*/ 156 w 156"/>
                  <a:gd name="T9" fmla="*/ 14 h 14"/>
                  <a:gd name="T10" fmla="*/ 156 w 156"/>
                  <a:gd name="T1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4">
                    <a:moveTo>
                      <a:pt x="156" y="14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156" y="0"/>
                    </a:lnTo>
                    <a:lnTo>
                      <a:pt x="156" y="14"/>
                    </a:lnTo>
                    <a:lnTo>
                      <a:pt x="156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05" name="Freeform 215"/>
              <p:cNvSpPr/>
              <p:nvPr/>
            </p:nvSpPr>
            <p:spPr bwMode="auto">
              <a:xfrm>
                <a:off x="6238588" y="5591552"/>
                <a:ext cx="169148" cy="18433"/>
              </a:xfrm>
              <a:custGeom>
                <a:avLst/>
                <a:gdLst>
                  <a:gd name="T0" fmla="*/ 156 w 156"/>
                  <a:gd name="T1" fmla="*/ 17 h 17"/>
                  <a:gd name="T2" fmla="*/ 0 w 156"/>
                  <a:gd name="T3" fmla="*/ 17 h 17"/>
                  <a:gd name="T4" fmla="*/ 0 w 156"/>
                  <a:gd name="T5" fmla="*/ 0 h 17"/>
                  <a:gd name="T6" fmla="*/ 156 w 156"/>
                  <a:gd name="T7" fmla="*/ 0 h 17"/>
                  <a:gd name="T8" fmla="*/ 156 w 156"/>
                  <a:gd name="T9" fmla="*/ 17 h 17"/>
                  <a:gd name="T10" fmla="*/ 156 w 156"/>
                  <a:gd name="T1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7">
                    <a:moveTo>
                      <a:pt x="156" y="17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56" y="0"/>
                    </a:lnTo>
                    <a:lnTo>
                      <a:pt x="156" y="17"/>
                    </a:lnTo>
                    <a:lnTo>
                      <a:pt x="156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06" name="Freeform 216"/>
              <p:cNvSpPr/>
              <p:nvPr/>
            </p:nvSpPr>
            <p:spPr bwMode="auto">
              <a:xfrm>
                <a:off x="5964264" y="5622997"/>
                <a:ext cx="250470" cy="271071"/>
              </a:xfrm>
              <a:custGeom>
                <a:avLst/>
                <a:gdLst>
                  <a:gd name="T0" fmla="*/ 92 w 98"/>
                  <a:gd name="T1" fmla="*/ 73 h 106"/>
                  <a:gd name="T2" fmla="*/ 61 w 98"/>
                  <a:gd name="T3" fmla="*/ 64 h 106"/>
                  <a:gd name="T4" fmla="*/ 62 w 98"/>
                  <a:gd name="T5" fmla="*/ 57 h 106"/>
                  <a:gd name="T6" fmla="*/ 66 w 98"/>
                  <a:gd name="T7" fmla="*/ 51 h 106"/>
                  <a:gd name="T8" fmla="*/ 67 w 98"/>
                  <a:gd name="T9" fmla="*/ 44 h 106"/>
                  <a:gd name="T10" fmla="*/ 69 w 98"/>
                  <a:gd name="T11" fmla="*/ 45 h 106"/>
                  <a:gd name="T12" fmla="*/ 71 w 98"/>
                  <a:gd name="T13" fmla="*/ 43 h 106"/>
                  <a:gd name="T14" fmla="*/ 72 w 98"/>
                  <a:gd name="T15" fmla="*/ 32 h 106"/>
                  <a:gd name="T16" fmla="*/ 70 w 98"/>
                  <a:gd name="T17" fmla="*/ 29 h 106"/>
                  <a:gd name="T18" fmla="*/ 69 w 98"/>
                  <a:gd name="T19" fmla="*/ 30 h 106"/>
                  <a:gd name="T20" fmla="*/ 70 w 98"/>
                  <a:gd name="T21" fmla="*/ 23 h 106"/>
                  <a:gd name="T22" fmla="*/ 66 w 98"/>
                  <a:gd name="T23" fmla="*/ 8 h 106"/>
                  <a:gd name="T24" fmla="*/ 32 w 98"/>
                  <a:gd name="T25" fmla="*/ 8 h 106"/>
                  <a:gd name="T26" fmla="*/ 28 w 98"/>
                  <a:gd name="T27" fmla="*/ 23 h 106"/>
                  <a:gd name="T28" fmla="*/ 29 w 98"/>
                  <a:gd name="T29" fmla="*/ 30 h 106"/>
                  <a:gd name="T30" fmla="*/ 28 w 98"/>
                  <a:gd name="T31" fmla="*/ 29 h 106"/>
                  <a:gd name="T32" fmla="*/ 26 w 98"/>
                  <a:gd name="T33" fmla="*/ 32 h 106"/>
                  <a:gd name="T34" fmla="*/ 27 w 98"/>
                  <a:gd name="T35" fmla="*/ 43 h 106"/>
                  <a:gd name="T36" fmla="*/ 29 w 98"/>
                  <a:gd name="T37" fmla="*/ 45 h 106"/>
                  <a:gd name="T38" fmla="*/ 31 w 98"/>
                  <a:gd name="T39" fmla="*/ 44 h 106"/>
                  <a:gd name="T40" fmla="*/ 31 w 98"/>
                  <a:gd name="T41" fmla="*/ 51 h 106"/>
                  <a:gd name="T42" fmla="*/ 36 w 98"/>
                  <a:gd name="T43" fmla="*/ 57 h 106"/>
                  <a:gd name="T44" fmla="*/ 37 w 98"/>
                  <a:gd name="T45" fmla="*/ 64 h 106"/>
                  <a:gd name="T46" fmla="*/ 5 w 98"/>
                  <a:gd name="T47" fmla="*/ 73 h 106"/>
                  <a:gd name="T48" fmla="*/ 0 w 98"/>
                  <a:gd name="T49" fmla="*/ 83 h 106"/>
                  <a:gd name="T50" fmla="*/ 1 w 98"/>
                  <a:gd name="T51" fmla="*/ 94 h 106"/>
                  <a:gd name="T52" fmla="*/ 8 w 98"/>
                  <a:gd name="T53" fmla="*/ 102 h 106"/>
                  <a:gd name="T54" fmla="*/ 90 w 98"/>
                  <a:gd name="T55" fmla="*/ 102 h 106"/>
                  <a:gd name="T56" fmla="*/ 96 w 98"/>
                  <a:gd name="T57" fmla="*/ 94 h 106"/>
                  <a:gd name="T58" fmla="*/ 98 w 98"/>
                  <a:gd name="T59" fmla="*/ 83 h 106"/>
                  <a:gd name="T60" fmla="*/ 92 w 98"/>
                  <a:gd name="T61" fmla="*/ 7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98" h="106">
                    <a:moveTo>
                      <a:pt x="92" y="73"/>
                    </a:moveTo>
                    <a:cubicBezTo>
                      <a:pt x="82" y="69"/>
                      <a:pt x="72" y="66"/>
                      <a:pt x="61" y="64"/>
                    </a:cubicBezTo>
                    <a:cubicBezTo>
                      <a:pt x="61" y="62"/>
                      <a:pt x="62" y="59"/>
                      <a:pt x="62" y="57"/>
                    </a:cubicBezTo>
                    <a:cubicBezTo>
                      <a:pt x="65" y="55"/>
                      <a:pt x="66" y="53"/>
                      <a:pt x="66" y="51"/>
                    </a:cubicBezTo>
                    <a:cubicBezTo>
                      <a:pt x="67" y="49"/>
                      <a:pt x="67" y="46"/>
                      <a:pt x="67" y="44"/>
                    </a:cubicBezTo>
                    <a:cubicBezTo>
                      <a:pt x="68" y="44"/>
                      <a:pt x="68" y="44"/>
                      <a:pt x="69" y="45"/>
                    </a:cubicBezTo>
                    <a:cubicBezTo>
                      <a:pt x="70" y="45"/>
                      <a:pt x="71" y="44"/>
                      <a:pt x="71" y="43"/>
                    </a:cubicBezTo>
                    <a:cubicBezTo>
                      <a:pt x="72" y="32"/>
                      <a:pt x="72" y="32"/>
                      <a:pt x="72" y="32"/>
                    </a:cubicBezTo>
                    <a:cubicBezTo>
                      <a:pt x="72" y="31"/>
                      <a:pt x="71" y="30"/>
                      <a:pt x="70" y="29"/>
                    </a:cubicBezTo>
                    <a:cubicBezTo>
                      <a:pt x="70" y="29"/>
                      <a:pt x="69" y="29"/>
                      <a:pt x="69" y="30"/>
                    </a:cubicBezTo>
                    <a:cubicBezTo>
                      <a:pt x="69" y="28"/>
                      <a:pt x="69" y="25"/>
                      <a:pt x="70" y="23"/>
                    </a:cubicBezTo>
                    <a:cubicBezTo>
                      <a:pt x="70" y="20"/>
                      <a:pt x="71" y="13"/>
                      <a:pt x="66" y="8"/>
                    </a:cubicBezTo>
                    <a:cubicBezTo>
                      <a:pt x="58" y="0"/>
                      <a:pt x="40" y="0"/>
                      <a:pt x="32" y="8"/>
                    </a:cubicBezTo>
                    <a:cubicBezTo>
                      <a:pt x="27" y="13"/>
                      <a:pt x="28" y="20"/>
                      <a:pt x="28" y="23"/>
                    </a:cubicBezTo>
                    <a:cubicBezTo>
                      <a:pt x="28" y="25"/>
                      <a:pt x="29" y="28"/>
                      <a:pt x="29" y="30"/>
                    </a:cubicBezTo>
                    <a:cubicBezTo>
                      <a:pt x="29" y="29"/>
                      <a:pt x="28" y="29"/>
                      <a:pt x="28" y="29"/>
                    </a:cubicBezTo>
                    <a:cubicBezTo>
                      <a:pt x="27" y="30"/>
                      <a:pt x="26" y="31"/>
                      <a:pt x="26" y="32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7" y="44"/>
                      <a:pt x="28" y="45"/>
                      <a:pt x="29" y="45"/>
                    </a:cubicBezTo>
                    <a:cubicBezTo>
                      <a:pt x="30" y="44"/>
                      <a:pt x="30" y="44"/>
                      <a:pt x="31" y="44"/>
                    </a:cubicBezTo>
                    <a:cubicBezTo>
                      <a:pt x="31" y="46"/>
                      <a:pt x="31" y="49"/>
                      <a:pt x="31" y="51"/>
                    </a:cubicBezTo>
                    <a:cubicBezTo>
                      <a:pt x="32" y="53"/>
                      <a:pt x="33" y="55"/>
                      <a:pt x="36" y="57"/>
                    </a:cubicBezTo>
                    <a:cubicBezTo>
                      <a:pt x="36" y="59"/>
                      <a:pt x="36" y="62"/>
                      <a:pt x="37" y="64"/>
                    </a:cubicBezTo>
                    <a:cubicBezTo>
                      <a:pt x="26" y="66"/>
                      <a:pt x="15" y="69"/>
                      <a:pt x="5" y="73"/>
                    </a:cubicBezTo>
                    <a:cubicBezTo>
                      <a:pt x="2" y="75"/>
                      <a:pt x="0" y="80"/>
                      <a:pt x="0" y="83"/>
                    </a:cubicBezTo>
                    <a:cubicBezTo>
                      <a:pt x="1" y="87"/>
                      <a:pt x="1" y="91"/>
                      <a:pt x="1" y="94"/>
                    </a:cubicBezTo>
                    <a:cubicBezTo>
                      <a:pt x="2" y="98"/>
                      <a:pt x="5" y="101"/>
                      <a:pt x="8" y="102"/>
                    </a:cubicBezTo>
                    <a:cubicBezTo>
                      <a:pt x="35" y="106"/>
                      <a:pt x="63" y="106"/>
                      <a:pt x="90" y="102"/>
                    </a:cubicBezTo>
                    <a:cubicBezTo>
                      <a:pt x="93" y="101"/>
                      <a:pt x="96" y="98"/>
                      <a:pt x="96" y="94"/>
                    </a:cubicBezTo>
                    <a:cubicBezTo>
                      <a:pt x="97" y="91"/>
                      <a:pt x="97" y="87"/>
                      <a:pt x="98" y="83"/>
                    </a:cubicBezTo>
                    <a:cubicBezTo>
                      <a:pt x="98" y="80"/>
                      <a:pt x="96" y="75"/>
                      <a:pt x="92" y="7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grpSp>
          <p:nvGrpSpPr>
            <p:cNvPr id="107" name="组合 106"/>
            <p:cNvGrpSpPr/>
            <p:nvPr/>
          </p:nvGrpSpPr>
          <p:grpSpPr>
            <a:xfrm>
              <a:off x="15225" y="4987"/>
              <a:ext cx="608" cy="606"/>
              <a:chOff x="7078908" y="5461438"/>
              <a:chExt cx="430461" cy="427208"/>
            </a:xfrm>
            <a:solidFill>
              <a:srgbClr val="DE0000"/>
            </a:solidFill>
          </p:grpSpPr>
          <p:sp>
            <p:nvSpPr>
              <p:cNvPr id="108" name="Freeform 236"/>
              <p:cNvSpPr/>
              <p:nvPr/>
            </p:nvSpPr>
            <p:spPr bwMode="auto">
              <a:xfrm>
                <a:off x="7078908" y="5461438"/>
                <a:ext cx="418534" cy="417450"/>
              </a:xfrm>
              <a:custGeom>
                <a:avLst/>
                <a:gdLst>
                  <a:gd name="T0" fmla="*/ 84 w 163"/>
                  <a:gd name="T1" fmla="*/ 129 h 163"/>
                  <a:gd name="T2" fmla="*/ 46 w 163"/>
                  <a:gd name="T3" fmla="*/ 50 h 163"/>
                  <a:gd name="T4" fmla="*/ 81 w 163"/>
                  <a:gd name="T5" fmla="*/ 34 h 163"/>
                  <a:gd name="T6" fmla="*/ 127 w 163"/>
                  <a:gd name="T7" fmla="*/ 89 h 163"/>
                  <a:gd name="T8" fmla="*/ 147 w 163"/>
                  <a:gd name="T9" fmla="*/ 94 h 163"/>
                  <a:gd name="T10" fmla="*/ 162 w 163"/>
                  <a:gd name="T11" fmla="*/ 86 h 163"/>
                  <a:gd name="T12" fmla="*/ 162 w 163"/>
                  <a:gd name="T13" fmla="*/ 70 h 163"/>
                  <a:gd name="T14" fmla="*/ 144 w 163"/>
                  <a:gd name="T15" fmla="*/ 59 h 163"/>
                  <a:gd name="T16" fmla="*/ 154 w 163"/>
                  <a:gd name="T17" fmla="*/ 45 h 163"/>
                  <a:gd name="T18" fmla="*/ 145 w 163"/>
                  <a:gd name="T19" fmla="*/ 32 h 163"/>
                  <a:gd name="T20" fmla="*/ 125 w 163"/>
                  <a:gd name="T21" fmla="*/ 30 h 163"/>
                  <a:gd name="T22" fmla="*/ 126 w 163"/>
                  <a:gd name="T23" fmla="*/ 13 h 163"/>
                  <a:gd name="T24" fmla="*/ 112 w 163"/>
                  <a:gd name="T25" fmla="*/ 6 h 163"/>
                  <a:gd name="T26" fmla="*/ 93 w 163"/>
                  <a:gd name="T27" fmla="*/ 15 h 163"/>
                  <a:gd name="T28" fmla="*/ 86 w 163"/>
                  <a:gd name="T29" fmla="*/ 0 h 163"/>
                  <a:gd name="T30" fmla="*/ 70 w 163"/>
                  <a:gd name="T31" fmla="*/ 1 h 163"/>
                  <a:gd name="T32" fmla="*/ 58 w 163"/>
                  <a:gd name="T33" fmla="*/ 18 h 163"/>
                  <a:gd name="T34" fmla="*/ 44 w 163"/>
                  <a:gd name="T35" fmla="*/ 9 h 163"/>
                  <a:gd name="T36" fmla="*/ 31 w 163"/>
                  <a:gd name="T37" fmla="*/ 17 h 163"/>
                  <a:gd name="T38" fmla="*/ 31 w 163"/>
                  <a:gd name="T39" fmla="*/ 36 h 163"/>
                  <a:gd name="T40" fmla="*/ 15 w 163"/>
                  <a:gd name="T41" fmla="*/ 33 h 163"/>
                  <a:gd name="T42" fmla="*/ 8 w 163"/>
                  <a:gd name="T43" fmla="*/ 47 h 163"/>
                  <a:gd name="T44" fmla="*/ 18 w 163"/>
                  <a:gd name="T45" fmla="*/ 59 h 163"/>
                  <a:gd name="T46" fmla="*/ 0 w 163"/>
                  <a:gd name="T47" fmla="*/ 73 h 163"/>
                  <a:gd name="T48" fmla="*/ 0 w 163"/>
                  <a:gd name="T49" fmla="*/ 88 h 163"/>
                  <a:gd name="T50" fmla="*/ 15 w 163"/>
                  <a:gd name="T51" fmla="*/ 94 h 163"/>
                  <a:gd name="T52" fmla="*/ 6 w 163"/>
                  <a:gd name="T53" fmla="*/ 114 h 163"/>
                  <a:gd name="T54" fmla="*/ 15 w 163"/>
                  <a:gd name="T55" fmla="*/ 128 h 163"/>
                  <a:gd name="T56" fmla="*/ 30 w 163"/>
                  <a:gd name="T57" fmla="*/ 125 h 163"/>
                  <a:gd name="T58" fmla="*/ 33 w 163"/>
                  <a:gd name="T59" fmla="*/ 148 h 163"/>
                  <a:gd name="T60" fmla="*/ 47 w 163"/>
                  <a:gd name="T61" fmla="*/ 155 h 163"/>
                  <a:gd name="T62" fmla="*/ 59 w 163"/>
                  <a:gd name="T63" fmla="*/ 145 h 163"/>
                  <a:gd name="T64" fmla="*/ 72 w 163"/>
                  <a:gd name="T65" fmla="*/ 163 h 163"/>
                  <a:gd name="T66" fmla="*/ 88 w 163"/>
                  <a:gd name="T67" fmla="*/ 162 h 163"/>
                  <a:gd name="T68" fmla="*/ 94 w 163"/>
                  <a:gd name="T69" fmla="*/ 148 h 163"/>
                  <a:gd name="T70" fmla="*/ 89 w 163"/>
                  <a:gd name="T71" fmla="*/ 128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3" h="163">
                    <a:moveTo>
                      <a:pt x="89" y="128"/>
                    </a:moveTo>
                    <a:cubicBezTo>
                      <a:pt x="88" y="128"/>
                      <a:pt x="86" y="129"/>
                      <a:pt x="84" y="129"/>
                    </a:cubicBezTo>
                    <a:cubicBezTo>
                      <a:pt x="58" y="130"/>
                      <a:pt x="36" y="110"/>
                      <a:pt x="35" y="84"/>
                    </a:cubicBezTo>
                    <a:cubicBezTo>
                      <a:pt x="34" y="71"/>
                      <a:pt x="38" y="59"/>
                      <a:pt x="46" y="50"/>
                    </a:cubicBezTo>
                    <a:cubicBezTo>
                      <a:pt x="55" y="40"/>
                      <a:pt x="66" y="35"/>
                      <a:pt x="79" y="34"/>
                    </a:cubicBezTo>
                    <a:cubicBezTo>
                      <a:pt x="79" y="34"/>
                      <a:pt x="80" y="34"/>
                      <a:pt x="81" y="34"/>
                    </a:cubicBezTo>
                    <a:cubicBezTo>
                      <a:pt x="106" y="34"/>
                      <a:pt x="127" y="54"/>
                      <a:pt x="128" y="79"/>
                    </a:cubicBezTo>
                    <a:cubicBezTo>
                      <a:pt x="128" y="82"/>
                      <a:pt x="128" y="85"/>
                      <a:pt x="127" y="89"/>
                    </a:cubicBezTo>
                    <a:cubicBezTo>
                      <a:pt x="144" y="105"/>
                      <a:pt x="144" y="105"/>
                      <a:pt x="144" y="105"/>
                    </a:cubicBezTo>
                    <a:cubicBezTo>
                      <a:pt x="145" y="101"/>
                      <a:pt x="146" y="97"/>
                      <a:pt x="147" y="94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2" y="86"/>
                      <a:pt x="162" y="86"/>
                      <a:pt x="162" y="86"/>
                    </a:cubicBezTo>
                    <a:cubicBezTo>
                      <a:pt x="162" y="75"/>
                      <a:pt x="162" y="75"/>
                      <a:pt x="162" y="75"/>
                    </a:cubicBezTo>
                    <a:cubicBezTo>
                      <a:pt x="162" y="70"/>
                      <a:pt x="162" y="70"/>
                      <a:pt x="162" y="70"/>
                    </a:cubicBezTo>
                    <a:cubicBezTo>
                      <a:pt x="147" y="69"/>
                      <a:pt x="147" y="69"/>
                      <a:pt x="147" y="69"/>
                    </a:cubicBezTo>
                    <a:cubicBezTo>
                      <a:pt x="146" y="66"/>
                      <a:pt x="145" y="62"/>
                      <a:pt x="144" y="59"/>
                    </a:cubicBezTo>
                    <a:cubicBezTo>
                      <a:pt x="156" y="48"/>
                      <a:pt x="156" y="48"/>
                      <a:pt x="156" y="48"/>
                    </a:cubicBezTo>
                    <a:cubicBezTo>
                      <a:pt x="154" y="45"/>
                      <a:pt x="154" y="45"/>
                      <a:pt x="154" y="45"/>
                    </a:cubicBezTo>
                    <a:cubicBezTo>
                      <a:pt x="148" y="35"/>
                      <a:pt x="148" y="35"/>
                      <a:pt x="148" y="35"/>
                    </a:cubicBezTo>
                    <a:cubicBezTo>
                      <a:pt x="145" y="32"/>
                      <a:pt x="145" y="32"/>
                      <a:pt x="145" y="32"/>
                    </a:cubicBezTo>
                    <a:cubicBezTo>
                      <a:pt x="132" y="38"/>
                      <a:pt x="132" y="38"/>
                      <a:pt x="132" y="38"/>
                    </a:cubicBezTo>
                    <a:cubicBezTo>
                      <a:pt x="130" y="35"/>
                      <a:pt x="127" y="32"/>
                      <a:pt x="125" y="30"/>
                    </a:cubicBezTo>
                    <a:cubicBezTo>
                      <a:pt x="130" y="15"/>
                      <a:pt x="130" y="15"/>
                      <a:pt x="130" y="15"/>
                    </a:cubicBezTo>
                    <a:cubicBezTo>
                      <a:pt x="126" y="13"/>
                      <a:pt x="126" y="13"/>
                      <a:pt x="126" y="13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104" y="18"/>
                      <a:pt x="104" y="18"/>
                      <a:pt x="104" y="18"/>
                    </a:cubicBezTo>
                    <a:cubicBezTo>
                      <a:pt x="100" y="17"/>
                      <a:pt x="97" y="16"/>
                      <a:pt x="93" y="15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86" y="0"/>
                      <a:pt x="86" y="0"/>
                      <a:pt x="86" y="0"/>
                    </a:cubicBezTo>
                    <a:cubicBezTo>
                      <a:pt x="75" y="1"/>
                      <a:pt x="75" y="1"/>
                      <a:pt x="75" y="1"/>
                    </a:cubicBezTo>
                    <a:cubicBezTo>
                      <a:pt x="70" y="1"/>
                      <a:pt x="70" y="1"/>
                      <a:pt x="70" y="1"/>
                    </a:cubicBezTo>
                    <a:cubicBezTo>
                      <a:pt x="69" y="15"/>
                      <a:pt x="69" y="15"/>
                      <a:pt x="69" y="15"/>
                    </a:cubicBezTo>
                    <a:cubicBezTo>
                      <a:pt x="65" y="16"/>
                      <a:pt x="62" y="17"/>
                      <a:pt x="58" y="18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44" y="9"/>
                      <a:pt x="44" y="9"/>
                      <a:pt x="44" y="9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5" y="32"/>
                      <a:pt x="33" y="34"/>
                      <a:pt x="31" y="36"/>
                    </a:cubicBezTo>
                    <a:cubicBezTo>
                      <a:pt x="31" y="37"/>
                      <a:pt x="30" y="37"/>
                      <a:pt x="30" y="38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7" y="63"/>
                      <a:pt x="16" y="66"/>
                      <a:pt x="15" y="69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88"/>
                      <a:pt x="0" y="88"/>
                      <a:pt x="0" y="88"/>
                    </a:cubicBezTo>
                    <a:cubicBezTo>
                      <a:pt x="1" y="92"/>
                      <a:pt x="1" y="92"/>
                      <a:pt x="1" y="92"/>
                    </a:cubicBezTo>
                    <a:cubicBezTo>
                      <a:pt x="15" y="94"/>
                      <a:pt x="15" y="94"/>
                      <a:pt x="15" y="94"/>
                    </a:cubicBezTo>
                    <a:cubicBezTo>
                      <a:pt x="16" y="97"/>
                      <a:pt x="17" y="101"/>
                      <a:pt x="18" y="104"/>
                    </a:cubicBezTo>
                    <a:cubicBezTo>
                      <a:pt x="6" y="114"/>
                      <a:pt x="6" y="114"/>
                      <a:pt x="6" y="114"/>
                    </a:cubicBezTo>
                    <a:cubicBezTo>
                      <a:pt x="9" y="118"/>
                      <a:pt x="9" y="118"/>
                      <a:pt x="9" y="118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17" y="131"/>
                      <a:pt x="17" y="131"/>
                      <a:pt x="17" y="131"/>
                    </a:cubicBezTo>
                    <a:cubicBezTo>
                      <a:pt x="30" y="125"/>
                      <a:pt x="30" y="125"/>
                      <a:pt x="30" y="125"/>
                    </a:cubicBezTo>
                    <a:cubicBezTo>
                      <a:pt x="33" y="128"/>
                      <a:pt x="35" y="130"/>
                      <a:pt x="38" y="133"/>
                    </a:cubicBezTo>
                    <a:cubicBezTo>
                      <a:pt x="33" y="148"/>
                      <a:pt x="33" y="148"/>
                      <a:pt x="33" y="148"/>
                    </a:cubicBezTo>
                    <a:cubicBezTo>
                      <a:pt x="37" y="150"/>
                      <a:pt x="37" y="150"/>
                      <a:pt x="37" y="150"/>
                    </a:cubicBezTo>
                    <a:cubicBezTo>
                      <a:pt x="47" y="155"/>
                      <a:pt x="47" y="155"/>
                      <a:pt x="47" y="155"/>
                    </a:cubicBezTo>
                    <a:cubicBezTo>
                      <a:pt x="51" y="157"/>
                      <a:pt x="51" y="157"/>
                      <a:pt x="51" y="157"/>
                    </a:cubicBezTo>
                    <a:cubicBezTo>
                      <a:pt x="59" y="145"/>
                      <a:pt x="59" y="145"/>
                      <a:pt x="59" y="145"/>
                    </a:cubicBezTo>
                    <a:cubicBezTo>
                      <a:pt x="62" y="146"/>
                      <a:pt x="66" y="147"/>
                      <a:pt x="69" y="148"/>
                    </a:cubicBezTo>
                    <a:cubicBezTo>
                      <a:pt x="72" y="163"/>
                      <a:pt x="72" y="163"/>
                      <a:pt x="72" y="163"/>
                    </a:cubicBezTo>
                    <a:cubicBezTo>
                      <a:pt x="77" y="163"/>
                      <a:pt x="77" y="163"/>
                      <a:pt x="77" y="163"/>
                    </a:cubicBezTo>
                    <a:cubicBezTo>
                      <a:pt x="88" y="162"/>
                      <a:pt x="88" y="162"/>
                      <a:pt x="88" y="162"/>
                    </a:cubicBezTo>
                    <a:cubicBezTo>
                      <a:pt x="92" y="162"/>
                      <a:pt x="92" y="162"/>
                      <a:pt x="92" y="162"/>
                    </a:cubicBezTo>
                    <a:cubicBezTo>
                      <a:pt x="94" y="148"/>
                      <a:pt x="94" y="148"/>
                      <a:pt x="94" y="148"/>
                    </a:cubicBezTo>
                    <a:cubicBezTo>
                      <a:pt x="98" y="147"/>
                      <a:pt x="102" y="146"/>
                      <a:pt x="105" y="144"/>
                    </a:cubicBezTo>
                    <a:lnTo>
                      <a:pt x="89" y="12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09" name="Freeform 237"/>
              <p:cNvSpPr/>
              <p:nvPr/>
            </p:nvSpPr>
            <p:spPr bwMode="auto">
              <a:xfrm>
                <a:off x="7197095" y="5576372"/>
                <a:ext cx="312274" cy="312274"/>
              </a:xfrm>
              <a:custGeom>
                <a:avLst/>
                <a:gdLst>
                  <a:gd name="T0" fmla="*/ 122 w 122"/>
                  <a:gd name="T1" fmla="*/ 101 h 122"/>
                  <a:gd name="T2" fmla="*/ 119 w 122"/>
                  <a:gd name="T3" fmla="*/ 94 h 122"/>
                  <a:gd name="T4" fmla="*/ 67 w 122"/>
                  <a:gd name="T5" fmla="*/ 43 h 122"/>
                  <a:gd name="T6" fmla="*/ 58 w 122"/>
                  <a:gd name="T7" fmla="*/ 12 h 122"/>
                  <a:gd name="T8" fmla="*/ 23 w 122"/>
                  <a:gd name="T9" fmla="*/ 5 h 122"/>
                  <a:gd name="T10" fmla="*/ 41 w 122"/>
                  <a:gd name="T11" fmla="*/ 23 h 122"/>
                  <a:gd name="T12" fmla="*/ 41 w 122"/>
                  <a:gd name="T13" fmla="*/ 29 h 122"/>
                  <a:gd name="T14" fmla="*/ 29 w 122"/>
                  <a:gd name="T15" fmla="*/ 41 h 122"/>
                  <a:gd name="T16" fmla="*/ 23 w 122"/>
                  <a:gd name="T17" fmla="*/ 41 h 122"/>
                  <a:gd name="T18" fmla="*/ 5 w 122"/>
                  <a:gd name="T19" fmla="*/ 23 h 122"/>
                  <a:gd name="T20" fmla="*/ 12 w 122"/>
                  <a:gd name="T21" fmla="*/ 58 h 122"/>
                  <a:gd name="T22" fmla="*/ 43 w 122"/>
                  <a:gd name="T23" fmla="*/ 67 h 122"/>
                  <a:gd name="T24" fmla="*/ 94 w 122"/>
                  <a:gd name="T25" fmla="*/ 119 h 122"/>
                  <a:gd name="T26" fmla="*/ 101 w 122"/>
                  <a:gd name="T27" fmla="*/ 122 h 122"/>
                  <a:gd name="T28" fmla="*/ 122 w 122"/>
                  <a:gd name="T29" fmla="*/ 101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2" h="122">
                    <a:moveTo>
                      <a:pt x="122" y="101"/>
                    </a:moveTo>
                    <a:cubicBezTo>
                      <a:pt x="122" y="99"/>
                      <a:pt x="121" y="95"/>
                      <a:pt x="119" y="94"/>
                    </a:cubicBezTo>
                    <a:cubicBezTo>
                      <a:pt x="102" y="77"/>
                      <a:pt x="84" y="60"/>
                      <a:pt x="67" y="43"/>
                    </a:cubicBezTo>
                    <a:cubicBezTo>
                      <a:pt x="69" y="32"/>
                      <a:pt x="66" y="21"/>
                      <a:pt x="58" y="12"/>
                    </a:cubicBezTo>
                    <a:cubicBezTo>
                      <a:pt x="49" y="3"/>
                      <a:pt x="35" y="0"/>
                      <a:pt x="23" y="5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2" y="25"/>
                      <a:pt x="42" y="27"/>
                      <a:pt x="41" y="29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7" y="43"/>
                      <a:pt x="25" y="43"/>
                      <a:pt x="23" y="41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0" y="35"/>
                      <a:pt x="3" y="49"/>
                      <a:pt x="12" y="58"/>
                    </a:cubicBezTo>
                    <a:cubicBezTo>
                      <a:pt x="20" y="66"/>
                      <a:pt x="32" y="69"/>
                      <a:pt x="43" y="67"/>
                    </a:cubicBezTo>
                    <a:cubicBezTo>
                      <a:pt x="60" y="84"/>
                      <a:pt x="77" y="102"/>
                      <a:pt x="94" y="119"/>
                    </a:cubicBezTo>
                    <a:cubicBezTo>
                      <a:pt x="95" y="121"/>
                      <a:pt x="98" y="122"/>
                      <a:pt x="101" y="122"/>
                    </a:cubicBezTo>
                    <a:cubicBezTo>
                      <a:pt x="111" y="120"/>
                      <a:pt x="120" y="112"/>
                      <a:pt x="122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110" name="Freeform 247"/>
            <p:cNvSpPr>
              <a:spLocks noEditPoints="1"/>
            </p:cNvSpPr>
            <p:nvPr/>
          </p:nvSpPr>
          <p:spPr bwMode="auto">
            <a:xfrm>
              <a:off x="7459" y="2520"/>
              <a:ext cx="661" cy="515"/>
            </a:xfrm>
            <a:custGeom>
              <a:avLst/>
              <a:gdLst>
                <a:gd name="T0" fmla="*/ 139 w 156"/>
                <a:gd name="T1" fmla="*/ 26 h 143"/>
                <a:gd name="T2" fmla="*/ 117 w 156"/>
                <a:gd name="T3" fmla="*/ 26 h 143"/>
                <a:gd name="T4" fmla="*/ 117 w 156"/>
                <a:gd name="T5" fmla="*/ 23 h 143"/>
                <a:gd name="T6" fmla="*/ 94 w 156"/>
                <a:gd name="T7" fmla="*/ 0 h 143"/>
                <a:gd name="T8" fmla="*/ 62 w 156"/>
                <a:gd name="T9" fmla="*/ 0 h 143"/>
                <a:gd name="T10" fmla="*/ 39 w 156"/>
                <a:gd name="T11" fmla="*/ 23 h 143"/>
                <a:gd name="T12" fmla="*/ 39 w 156"/>
                <a:gd name="T13" fmla="*/ 26 h 143"/>
                <a:gd name="T14" fmla="*/ 16 w 156"/>
                <a:gd name="T15" fmla="*/ 26 h 143"/>
                <a:gd name="T16" fmla="*/ 0 w 156"/>
                <a:gd name="T17" fmla="*/ 42 h 143"/>
                <a:gd name="T18" fmla="*/ 0 w 156"/>
                <a:gd name="T19" fmla="*/ 121 h 143"/>
                <a:gd name="T20" fmla="*/ 15 w 156"/>
                <a:gd name="T21" fmla="*/ 137 h 143"/>
                <a:gd name="T22" fmla="*/ 14 w 156"/>
                <a:gd name="T23" fmla="*/ 139 h 143"/>
                <a:gd name="T24" fmla="*/ 19 w 156"/>
                <a:gd name="T25" fmla="*/ 143 h 143"/>
                <a:gd name="T26" fmla="*/ 27 w 156"/>
                <a:gd name="T27" fmla="*/ 143 h 143"/>
                <a:gd name="T28" fmla="*/ 31 w 156"/>
                <a:gd name="T29" fmla="*/ 139 h 143"/>
                <a:gd name="T30" fmla="*/ 31 w 156"/>
                <a:gd name="T31" fmla="*/ 138 h 143"/>
                <a:gd name="T32" fmla="*/ 125 w 156"/>
                <a:gd name="T33" fmla="*/ 138 h 143"/>
                <a:gd name="T34" fmla="*/ 124 w 156"/>
                <a:gd name="T35" fmla="*/ 139 h 143"/>
                <a:gd name="T36" fmla="*/ 129 w 156"/>
                <a:gd name="T37" fmla="*/ 143 h 143"/>
                <a:gd name="T38" fmla="*/ 137 w 156"/>
                <a:gd name="T39" fmla="*/ 143 h 143"/>
                <a:gd name="T40" fmla="*/ 141 w 156"/>
                <a:gd name="T41" fmla="*/ 139 h 143"/>
                <a:gd name="T42" fmla="*/ 141 w 156"/>
                <a:gd name="T43" fmla="*/ 137 h 143"/>
                <a:gd name="T44" fmla="*/ 156 w 156"/>
                <a:gd name="T45" fmla="*/ 121 h 143"/>
                <a:gd name="T46" fmla="*/ 156 w 156"/>
                <a:gd name="T47" fmla="*/ 42 h 143"/>
                <a:gd name="T48" fmla="*/ 139 w 156"/>
                <a:gd name="T49" fmla="*/ 26 h 143"/>
                <a:gd name="T50" fmla="*/ 126 w 156"/>
                <a:gd name="T51" fmla="*/ 31 h 143"/>
                <a:gd name="T52" fmla="*/ 134 w 156"/>
                <a:gd name="T53" fmla="*/ 31 h 143"/>
                <a:gd name="T54" fmla="*/ 134 w 156"/>
                <a:gd name="T55" fmla="*/ 130 h 143"/>
                <a:gd name="T56" fmla="*/ 126 w 156"/>
                <a:gd name="T57" fmla="*/ 130 h 143"/>
                <a:gd name="T58" fmla="*/ 126 w 156"/>
                <a:gd name="T59" fmla="*/ 31 h 143"/>
                <a:gd name="T60" fmla="*/ 52 w 156"/>
                <a:gd name="T61" fmla="*/ 23 h 143"/>
                <a:gd name="T62" fmla="*/ 62 w 156"/>
                <a:gd name="T63" fmla="*/ 13 h 143"/>
                <a:gd name="T64" fmla="*/ 94 w 156"/>
                <a:gd name="T65" fmla="*/ 13 h 143"/>
                <a:gd name="T66" fmla="*/ 104 w 156"/>
                <a:gd name="T67" fmla="*/ 23 h 143"/>
                <a:gd name="T68" fmla="*/ 104 w 156"/>
                <a:gd name="T69" fmla="*/ 26 h 143"/>
                <a:gd name="T70" fmla="*/ 52 w 156"/>
                <a:gd name="T71" fmla="*/ 26 h 143"/>
                <a:gd name="T72" fmla="*/ 52 w 156"/>
                <a:gd name="T73" fmla="*/ 23 h 143"/>
                <a:gd name="T74" fmla="*/ 22 w 156"/>
                <a:gd name="T75" fmla="*/ 31 h 143"/>
                <a:gd name="T76" fmla="*/ 30 w 156"/>
                <a:gd name="T77" fmla="*/ 31 h 143"/>
                <a:gd name="T78" fmla="*/ 30 w 156"/>
                <a:gd name="T79" fmla="*/ 130 h 143"/>
                <a:gd name="T80" fmla="*/ 22 w 156"/>
                <a:gd name="T81" fmla="*/ 130 h 143"/>
                <a:gd name="T82" fmla="*/ 22 w 156"/>
                <a:gd name="T83" fmla="*/ 31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6" h="143">
                  <a:moveTo>
                    <a:pt x="139" y="26"/>
                  </a:moveTo>
                  <a:cubicBezTo>
                    <a:pt x="117" y="26"/>
                    <a:pt x="117" y="26"/>
                    <a:pt x="117" y="26"/>
                  </a:cubicBezTo>
                  <a:cubicBezTo>
                    <a:pt x="117" y="23"/>
                    <a:pt x="117" y="23"/>
                    <a:pt x="117" y="23"/>
                  </a:cubicBezTo>
                  <a:cubicBezTo>
                    <a:pt x="117" y="10"/>
                    <a:pt x="106" y="0"/>
                    <a:pt x="9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49" y="0"/>
                    <a:pt x="39" y="10"/>
                    <a:pt x="39" y="23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7" y="26"/>
                    <a:pt x="0" y="33"/>
                    <a:pt x="0" y="42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30"/>
                    <a:pt x="6" y="137"/>
                    <a:pt x="15" y="137"/>
                  </a:cubicBezTo>
                  <a:cubicBezTo>
                    <a:pt x="14" y="138"/>
                    <a:pt x="14" y="138"/>
                    <a:pt x="14" y="139"/>
                  </a:cubicBezTo>
                  <a:cubicBezTo>
                    <a:pt x="14" y="141"/>
                    <a:pt x="16" y="143"/>
                    <a:pt x="19" y="143"/>
                  </a:cubicBezTo>
                  <a:cubicBezTo>
                    <a:pt x="27" y="143"/>
                    <a:pt x="27" y="143"/>
                    <a:pt x="27" y="143"/>
                  </a:cubicBezTo>
                  <a:cubicBezTo>
                    <a:pt x="29" y="143"/>
                    <a:pt x="31" y="141"/>
                    <a:pt x="31" y="139"/>
                  </a:cubicBezTo>
                  <a:cubicBezTo>
                    <a:pt x="31" y="138"/>
                    <a:pt x="31" y="138"/>
                    <a:pt x="31" y="138"/>
                  </a:cubicBezTo>
                  <a:cubicBezTo>
                    <a:pt x="125" y="138"/>
                    <a:pt x="125" y="138"/>
                    <a:pt x="125" y="138"/>
                  </a:cubicBezTo>
                  <a:cubicBezTo>
                    <a:pt x="125" y="138"/>
                    <a:pt x="124" y="138"/>
                    <a:pt x="124" y="139"/>
                  </a:cubicBezTo>
                  <a:cubicBezTo>
                    <a:pt x="124" y="141"/>
                    <a:pt x="127" y="143"/>
                    <a:pt x="129" y="143"/>
                  </a:cubicBezTo>
                  <a:cubicBezTo>
                    <a:pt x="137" y="143"/>
                    <a:pt x="137" y="143"/>
                    <a:pt x="137" y="143"/>
                  </a:cubicBezTo>
                  <a:cubicBezTo>
                    <a:pt x="139" y="143"/>
                    <a:pt x="141" y="141"/>
                    <a:pt x="141" y="139"/>
                  </a:cubicBezTo>
                  <a:cubicBezTo>
                    <a:pt x="141" y="138"/>
                    <a:pt x="141" y="138"/>
                    <a:pt x="141" y="137"/>
                  </a:cubicBezTo>
                  <a:cubicBezTo>
                    <a:pt x="149" y="137"/>
                    <a:pt x="156" y="130"/>
                    <a:pt x="156" y="121"/>
                  </a:cubicBezTo>
                  <a:cubicBezTo>
                    <a:pt x="156" y="42"/>
                    <a:pt x="156" y="42"/>
                    <a:pt x="156" y="42"/>
                  </a:cubicBezTo>
                  <a:cubicBezTo>
                    <a:pt x="156" y="33"/>
                    <a:pt x="148" y="26"/>
                    <a:pt x="139" y="26"/>
                  </a:cubicBezTo>
                  <a:close/>
                  <a:moveTo>
                    <a:pt x="126" y="31"/>
                  </a:moveTo>
                  <a:cubicBezTo>
                    <a:pt x="134" y="31"/>
                    <a:pt x="134" y="31"/>
                    <a:pt x="134" y="31"/>
                  </a:cubicBezTo>
                  <a:cubicBezTo>
                    <a:pt x="134" y="130"/>
                    <a:pt x="134" y="130"/>
                    <a:pt x="134" y="130"/>
                  </a:cubicBezTo>
                  <a:cubicBezTo>
                    <a:pt x="126" y="130"/>
                    <a:pt x="126" y="130"/>
                    <a:pt x="126" y="130"/>
                  </a:cubicBezTo>
                  <a:lnTo>
                    <a:pt x="126" y="31"/>
                  </a:lnTo>
                  <a:close/>
                  <a:moveTo>
                    <a:pt x="52" y="23"/>
                  </a:moveTo>
                  <a:cubicBezTo>
                    <a:pt x="52" y="17"/>
                    <a:pt x="56" y="13"/>
                    <a:pt x="62" y="13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99" y="13"/>
                    <a:pt x="104" y="17"/>
                    <a:pt x="104" y="23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52" y="26"/>
                    <a:pt x="52" y="26"/>
                    <a:pt x="52" y="26"/>
                  </a:cubicBezTo>
                  <a:lnTo>
                    <a:pt x="52" y="23"/>
                  </a:lnTo>
                  <a:close/>
                  <a:moveTo>
                    <a:pt x="22" y="31"/>
                  </a:moveTo>
                  <a:cubicBezTo>
                    <a:pt x="30" y="31"/>
                    <a:pt x="30" y="31"/>
                    <a:pt x="30" y="31"/>
                  </a:cubicBezTo>
                  <a:cubicBezTo>
                    <a:pt x="30" y="130"/>
                    <a:pt x="30" y="130"/>
                    <a:pt x="30" y="130"/>
                  </a:cubicBezTo>
                  <a:cubicBezTo>
                    <a:pt x="22" y="130"/>
                    <a:pt x="22" y="130"/>
                    <a:pt x="22" y="130"/>
                  </a:cubicBezTo>
                  <a:lnTo>
                    <a:pt x="22" y="31"/>
                  </a:lnTo>
                  <a:close/>
                </a:path>
              </a:pathLst>
            </a:custGeom>
            <a:solidFill>
              <a:srgbClr val="DE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 dirty="0">
                <a:solidFill>
                  <a:srgbClr val="000000"/>
                </a:solidFill>
                <a:latin typeface="inpin heiti" charset="-122"/>
                <a:ea typeface="inpin heiti" charset="-122"/>
              </a:endParaRPr>
            </a:p>
          </p:txBody>
        </p:sp>
        <p:grpSp>
          <p:nvGrpSpPr>
            <p:cNvPr id="111" name="组合 110"/>
            <p:cNvGrpSpPr/>
            <p:nvPr/>
          </p:nvGrpSpPr>
          <p:grpSpPr>
            <a:xfrm>
              <a:off x="4259" y="4905"/>
              <a:ext cx="722" cy="796"/>
              <a:chOff x="4895160" y="5416983"/>
              <a:chExt cx="496602" cy="531299"/>
            </a:xfrm>
            <a:solidFill>
              <a:srgbClr val="DE0000"/>
            </a:solidFill>
          </p:grpSpPr>
          <p:sp>
            <p:nvSpPr>
              <p:cNvPr id="112" name="Freeform 836"/>
              <p:cNvSpPr/>
              <p:nvPr/>
            </p:nvSpPr>
            <p:spPr bwMode="auto">
              <a:xfrm>
                <a:off x="5135871" y="5416983"/>
                <a:ext cx="28191" cy="74816"/>
              </a:xfrm>
              <a:custGeom>
                <a:avLst/>
                <a:gdLst>
                  <a:gd name="T0" fmla="*/ 6 w 11"/>
                  <a:gd name="T1" fmla="*/ 29 h 29"/>
                  <a:gd name="T2" fmla="*/ 0 w 11"/>
                  <a:gd name="T3" fmla="*/ 24 h 29"/>
                  <a:gd name="T4" fmla="*/ 0 w 11"/>
                  <a:gd name="T5" fmla="*/ 6 h 29"/>
                  <a:gd name="T6" fmla="*/ 6 w 11"/>
                  <a:gd name="T7" fmla="*/ 0 h 29"/>
                  <a:gd name="T8" fmla="*/ 11 w 11"/>
                  <a:gd name="T9" fmla="*/ 6 h 29"/>
                  <a:gd name="T10" fmla="*/ 11 w 11"/>
                  <a:gd name="T11" fmla="*/ 24 h 29"/>
                  <a:gd name="T12" fmla="*/ 6 w 11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9">
                    <a:moveTo>
                      <a:pt x="6" y="29"/>
                    </a:moveTo>
                    <a:cubicBezTo>
                      <a:pt x="3" y="29"/>
                      <a:pt x="0" y="27"/>
                      <a:pt x="0" y="24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" y="0"/>
                      <a:pt x="11" y="3"/>
                      <a:pt x="11" y="6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7"/>
                      <a:pt x="9" y="29"/>
                      <a:pt x="6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13" name="Freeform 837"/>
              <p:cNvSpPr/>
              <p:nvPr/>
            </p:nvSpPr>
            <p:spPr bwMode="auto">
              <a:xfrm>
                <a:off x="5015516" y="5443006"/>
                <a:ext cx="56383" cy="71563"/>
              </a:xfrm>
              <a:custGeom>
                <a:avLst/>
                <a:gdLst>
                  <a:gd name="T0" fmla="*/ 16 w 22"/>
                  <a:gd name="T1" fmla="*/ 28 h 28"/>
                  <a:gd name="T2" fmla="*/ 11 w 22"/>
                  <a:gd name="T3" fmla="*/ 25 h 28"/>
                  <a:gd name="T4" fmla="*/ 2 w 22"/>
                  <a:gd name="T5" fmla="*/ 10 h 28"/>
                  <a:gd name="T6" fmla="*/ 4 w 22"/>
                  <a:gd name="T7" fmla="*/ 2 h 28"/>
                  <a:gd name="T8" fmla="*/ 11 w 22"/>
                  <a:gd name="T9" fmla="*/ 4 h 28"/>
                  <a:gd name="T10" fmla="*/ 20 w 22"/>
                  <a:gd name="T11" fmla="*/ 19 h 28"/>
                  <a:gd name="T12" fmla="*/ 18 w 22"/>
                  <a:gd name="T13" fmla="*/ 27 h 28"/>
                  <a:gd name="T14" fmla="*/ 16 w 22"/>
                  <a:gd name="T1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28">
                    <a:moveTo>
                      <a:pt x="16" y="28"/>
                    </a:moveTo>
                    <a:cubicBezTo>
                      <a:pt x="14" y="28"/>
                      <a:pt x="12" y="27"/>
                      <a:pt x="11" y="25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0" y="7"/>
                      <a:pt x="1" y="3"/>
                      <a:pt x="4" y="2"/>
                    </a:cubicBezTo>
                    <a:cubicBezTo>
                      <a:pt x="7" y="0"/>
                      <a:pt x="10" y="1"/>
                      <a:pt x="11" y="4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2" y="22"/>
                      <a:pt x="21" y="26"/>
                      <a:pt x="18" y="27"/>
                    </a:cubicBezTo>
                    <a:cubicBezTo>
                      <a:pt x="17" y="28"/>
                      <a:pt x="17" y="28"/>
                      <a:pt x="1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14" name="Freeform 838"/>
              <p:cNvSpPr/>
              <p:nvPr/>
            </p:nvSpPr>
            <p:spPr bwMode="auto">
              <a:xfrm>
                <a:off x="4927689" y="5527580"/>
                <a:ext cx="72647" cy="54214"/>
              </a:xfrm>
              <a:custGeom>
                <a:avLst/>
                <a:gdLst>
                  <a:gd name="T0" fmla="*/ 22 w 28"/>
                  <a:gd name="T1" fmla="*/ 21 h 21"/>
                  <a:gd name="T2" fmla="*/ 19 w 28"/>
                  <a:gd name="T3" fmla="*/ 20 h 21"/>
                  <a:gd name="T4" fmla="*/ 3 w 28"/>
                  <a:gd name="T5" fmla="*/ 11 h 21"/>
                  <a:gd name="T6" fmla="*/ 1 w 28"/>
                  <a:gd name="T7" fmla="*/ 3 h 21"/>
                  <a:gd name="T8" fmla="*/ 9 w 28"/>
                  <a:gd name="T9" fmla="*/ 1 h 21"/>
                  <a:gd name="T10" fmla="*/ 24 w 28"/>
                  <a:gd name="T11" fmla="*/ 10 h 21"/>
                  <a:gd name="T12" fmla="*/ 26 w 28"/>
                  <a:gd name="T13" fmla="*/ 18 h 21"/>
                  <a:gd name="T14" fmla="*/ 22 w 28"/>
                  <a:gd name="T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21">
                    <a:moveTo>
                      <a:pt x="22" y="21"/>
                    </a:moveTo>
                    <a:cubicBezTo>
                      <a:pt x="21" y="21"/>
                      <a:pt x="20" y="20"/>
                      <a:pt x="19" y="2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" y="9"/>
                      <a:pt x="0" y="6"/>
                      <a:pt x="1" y="3"/>
                    </a:cubicBezTo>
                    <a:cubicBezTo>
                      <a:pt x="3" y="1"/>
                      <a:pt x="6" y="0"/>
                      <a:pt x="9" y="1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7" y="12"/>
                      <a:pt x="28" y="15"/>
                      <a:pt x="26" y="18"/>
                    </a:cubicBezTo>
                    <a:cubicBezTo>
                      <a:pt x="25" y="20"/>
                      <a:pt x="24" y="21"/>
                      <a:pt x="22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15" name="Freeform 839"/>
              <p:cNvSpPr/>
              <p:nvPr/>
            </p:nvSpPr>
            <p:spPr bwMode="auto">
              <a:xfrm>
                <a:off x="4895160" y="5645766"/>
                <a:ext cx="73731" cy="28191"/>
              </a:xfrm>
              <a:custGeom>
                <a:avLst/>
                <a:gdLst>
                  <a:gd name="T0" fmla="*/ 23 w 29"/>
                  <a:gd name="T1" fmla="*/ 11 h 11"/>
                  <a:gd name="T2" fmla="*/ 6 w 29"/>
                  <a:gd name="T3" fmla="*/ 11 h 11"/>
                  <a:gd name="T4" fmla="*/ 0 w 29"/>
                  <a:gd name="T5" fmla="*/ 5 h 11"/>
                  <a:gd name="T6" fmla="*/ 6 w 29"/>
                  <a:gd name="T7" fmla="*/ 0 h 11"/>
                  <a:gd name="T8" fmla="*/ 23 w 29"/>
                  <a:gd name="T9" fmla="*/ 0 h 11"/>
                  <a:gd name="T10" fmla="*/ 29 w 29"/>
                  <a:gd name="T11" fmla="*/ 5 h 11"/>
                  <a:gd name="T12" fmla="*/ 23 w 29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1">
                    <a:moveTo>
                      <a:pt x="23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2"/>
                      <a:pt x="2" y="0"/>
                      <a:pt x="6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7" y="0"/>
                      <a:pt x="29" y="2"/>
                      <a:pt x="29" y="5"/>
                    </a:cubicBezTo>
                    <a:cubicBezTo>
                      <a:pt x="29" y="8"/>
                      <a:pt x="27" y="11"/>
                      <a:pt x="2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16" name="Freeform 840"/>
              <p:cNvSpPr/>
              <p:nvPr/>
            </p:nvSpPr>
            <p:spPr bwMode="auto">
              <a:xfrm>
                <a:off x="4920099" y="5737931"/>
                <a:ext cx="71563" cy="54214"/>
              </a:xfrm>
              <a:custGeom>
                <a:avLst/>
                <a:gdLst>
                  <a:gd name="T0" fmla="*/ 6 w 28"/>
                  <a:gd name="T1" fmla="*/ 21 h 21"/>
                  <a:gd name="T2" fmla="*/ 2 w 28"/>
                  <a:gd name="T3" fmla="*/ 18 h 21"/>
                  <a:gd name="T4" fmla="*/ 4 w 28"/>
                  <a:gd name="T5" fmla="*/ 11 h 21"/>
                  <a:gd name="T6" fmla="*/ 19 w 28"/>
                  <a:gd name="T7" fmla="*/ 2 h 21"/>
                  <a:gd name="T8" fmla="*/ 27 w 28"/>
                  <a:gd name="T9" fmla="*/ 4 h 21"/>
                  <a:gd name="T10" fmla="*/ 25 w 28"/>
                  <a:gd name="T11" fmla="*/ 11 h 21"/>
                  <a:gd name="T12" fmla="*/ 9 w 28"/>
                  <a:gd name="T13" fmla="*/ 20 h 21"/>
                  <a:gd name="T14" fmla="*/ 6 w 28"/>
                  <a:gd name="T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21">
                    <a:moveTo>
                      <a:pt x="6" y="21"/>
                    </a:moveTo>
                    <a:cubicBezTo>
                      <a:pt x="4" y="21"/>
                      <a:pt x="3" y="20"/>
                      <a:pt x="2" y="18"/>
                    </a:cubicBezTo>
                    <a:cubicBezTo>
                      <a:pt x="0" y="16"/>
                      <a:pt x="1" y="12"/>
                      <a:pt x="4" y="11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22" y="0"/>
                      <a:pt x="25" y="1"/>
                      <a:pt x="27" y="4"/>
                    </a:cubicBezTo>
                    <a:cubicBezTo>
                      <a:pt x="28" y="6"/>
                      <a:pt x="27" y="10"/>
                      <a:pt x="25" y="1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17" name="Freeform 841"/>
              <p:cNvSpPr/>
              <p:nvPr/>
            </p:nvSpPr>
            <p:spPr bwMode="auto">
              <a:xfrm>
                <a:off x="5286587" y="5750942"/>
                <a:ext cx="72647" cy="53130"/>
              </a:xfrm>
              <a:custGeom>
                <a:avLst/>
                <a:gdLst>
                  <a:gd name="T0" fmla="*/ 21 w 28"/>
                  <a:gd name="T1" fmla="*/ 21 h 21"/>
                  <a:gd name="T2" fmla="*/ 19 w 28"/>
                  <a:gd name="T3" fmla="*/ 20 h 21"/>
                  <a:gd name="T4" fmla="*/ 3 w 28"/>
                  <a:gd name="T5" fmla="*/ 11 h 21"/>
                  <a:gd name="T6" fmla="*/ 1 w 28"/>
                  <a:gd name="T7" fmla="*/ 4 h 21"/>
                  <a:gd name="T8" fmla="*/ 9 w 28"/>
                  <a:gd name="T9" fmla="*/ 2 h 21"/>
                  <a:gd name="T10" fmla="*/ 24 w 28"/>
                  <a:gd name="T11" fmla="*/ 11 h 21"/>
                  <a:gd name="T12" fmla="*/ 26 w 28"/>
                  <a:gd name="T13" fmla="*/ 18 h 21"/>
                  <a:gd name="T14" fmla="*/ 21 w 28"/>
                  <a:gd name="T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21">
                    <a:moveTo>
                      <a:pt x="21" y="21"/>
                    </a:moveTo>
                    <a:cubicBezTo>
                      <a:pt x="21" y="21"/>
                      <a:pt x="20" y="21"/>
                      <a:pt x="19" y="2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1" y="10"/>
                      <a:pt x="0" y="6"/>
                      <a:pt x="1" y="4"/>
                    </a:cubicBezTo>
                    <a:cubicBezTo>
                      <a:pt x="3" y="1"/>
                      <a:pt x="6" y="0"/>
                      <a:pt x="9" y="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7" y="12"/>
                      <a:pt x="28" y="15"/>
                      <a:pt x="26" y="18"/>
                    </a:cubicBezTo>
                    <a:cubicBezTo>
                      <a:pt x="25" y="20"/>
                      <a:pt x="23" y="21"/>
                      <a:pt x="21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18" name="Freeform 842"/>
              <p:cNvSpPr/>
              <p:nvPr/>
            </p:nvSpPr>
            <p:spPr bwMode="auto">
              <a:xfrm>
                <a:off x="5318031" y="5660946"/>
                <a:ext cx="73731" cy="28191"/>
              </a:xfrm>
              <a:custGeom>
                <a:avLst/>
                <a:gdLst>
                  <a:gd name="T0" fmla="*/ 23 w 29"/>
                  <a:gd name="T1" fmla="*/ 11 h 11"/>
                  <a:gd name="T2" fmla="*/ 5 w 29"/>
                  <a:gd name="T3" fmla="*/ 11 h 11"/>
                  <a:gd name="T4" fmla="*/ 0 w 29"/>
                  <a:gd name="T5" fmla="*/ 5 h 11"/>
                  <a:gd name="T6" fmla="*/ 5 w 29"/>
                  <a:gd name="T7" fmla="*/ 0 h 11"/>
                  <a:gd name="T8" fmla="*/ 23 w 29"/>
                  <a:gd name="T9" fmla="*/ 0 h 11"/>
                  <a:gd name="T10" fmla="*/ 29 w 29"/>
                  <a:gd name="T11" fmla="*/ 5 h 11"/>
                  <a:gd name="T12" fmla="*/ 23 w 29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" h="11">
                    <a:moveTo>
                      <a:pt x="23" y="11"/>
                    </a:moveTo>
                    <a:cubicBezTo>
                      <a:pt x="5" y="11"/>
                      <a:pt x="5" y="11"/>
                      <a:pt x="5" y="11"/>
                    </a:cubicBezTo>
                    <a:cubicBezTo>
                      <a:pt x="2" y="11"/>
                      <a:pt x="0" y="8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6" y="0"/>
                      <a:pt x="29" y="2"/>
                      <a:pt x="29" y="5"/>
                    </a:cubicBezTo>
                    <a:cubicBezTo>
                      <a:pt x="29" y="8"/>
                      <a:pt x="26" y="11"/>
                      <a:pt x="23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19" name="Freeform 843"/>
              <p:cNvSpPr/>
              <p:nvPr/>
            </p:nvSpPr>
            <p:spPr bwMode="auto">
              <a:xfrm>
                <a:off x="5292008" y="5540591"/>
                <a:ext cx="74816" cy="54214"/>
              </a:xfrm>
              <a:custGeom>
                <a:avLst/>
                <a:gdLst>
                  <a:gd name="T0" fmla="*/ 7 w 29"/>
                  <a:gd name="T1" fmla="*/ 21 h 21"/>
                  <a:gd name="T2" fmla="*/ 2 w 29"/>
                  <a:gd name="T3" fmla="*/ 18 h 21"/>
                  <a:gd name="T4" fmla="*/ 4 w 29"/>
                  <a:gd name="T5" fmla="*/ 10 h 21"/>
                  <a:gd name="T6" fmla="*/ 20 w 29"/>
                  <a:gd name="T7" fmla="*/ 1 h 21"/>
                  <a:gd name="T8" fmla="*/ 27 w 29"/>
                  <a:gd name="T9" fmla="*/ 3 h 21"/>
                  <a:gd name="T10" fmla="*/ 25 w 29"/>
                  <a:gd name="T11" fmla="*/ 11 h 21"/>
                  <a:gd name="T12" fmla="*/ 10 w 29"/>
                  <a:gd name="T13" fmla="*/ 20 h 21"/>
                  <a:gd name="T14" fmla="*/ 7 w 29"/>
                  <a:gd name="T15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9" h="21">
                    <a:moveTo>
                      <a:pt x="7" y="21"/>
                    </a:moveTo>
                    <a:cubicBezTo>
                      <a:pt x="5" y="21"/>
                      <a:pt x="3" y="20"/>
                      <a:pt x="2" y="18"/>
                    </a:cubicBezTo>
                    <a:cubicBezTo>
                      <a:pt x="0" y="15"/>
                      <a:pt x="1" y="12"/>
                      <a:pt x="4" y="10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2" y="0"/>
                      <a:pt x="26" y="1"/>
                      <a:pt x="27" y="3"/>
                    </a:cubicBezTo>
                    <a:cubicBezTo>
                      <a:pt x="29" y="6"/>
                      <a:pt x="28" y="9"/>
                      <a:pt x="25" y="1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8" y="21"/>
                      <a:pt x="7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20" name="Freeform 844"/>
              <p:cNvSpPr/>
              <p:nvPr/>
            </p:nvSpPr>
            <p:spPr bwMode="auto">
              <a:xfrm>
                <a:off x="5228036" y="5450595"/>
                <a:ext cx="54214" cy="71563"/>
              </a:xfrm>
              <a:custGeom>
                <a:avLst/>
                <a:gdLst>
                  <a:gd name="T0" fmla="*/ 6 w 21"/>
                  <a:gd name="T1" fmla="*/ 28 h 28"/>
                  <a:gd name="T2" fmla="*/ 3 w 21"/>
                  <a:gd name="T3" fmla="*/ 27 h 28"/>
                  <a:gd name="T4" fmla="*/ 1 w 21"/>
                  <a:gd name="T5" fmla="*/ 19 h 28"/>
                  <a:gd name="T6" fmla="*/ 10 w 21"/>
                  <a:gd name="T7" fmla="*/ 4 h 28"/>
                  <a:gd name="T8" fmla="*/ 18 w 21"/>
                  <a:gd name="T9" fmla="*/ 2 h 28"/>
                  <a:gd name="T10" fmla="*/ 20 w 21"/>
                  <a:gd name="T11" fmla="*/ 9 h 28"/>
                  <a:gd name="T12" fmla="*/ 11 w 21"/>
                  <a:gd name="T13" fmla="*/ 25 h 28"/>
                  <a:gd name="T14" fmla="*/ 6 w 21"/>
                  <a:gd name="T1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1" h="28">
                    <a:moveTo>
                      <a:pt x="6" y="28"/>
                    </a:moveTo>
                    <a:cubicBezTo>
                      <a:pt x="5" y="28"/>
                      <a:pt x="4" y="27"/>
                      <a:pt x="3" y="27"/>
                    </a:cubicBezTo>
                    <a:cubicBezTo>
                      <a:pt x="1" y="25"/>
                      <a:pt x="0" y="22"/>
                      <a:pt x="1" y="19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2" y="1"/>
                      <a:pt x="15" y="0"/>
                      <a:pt x="18" y="2"/>
                    </a:cubicBezTo>
                    <a:cubicBezTo>
                      <a:pt x="20" y="3"/>
                      <a:pt x="21" y="7"/>
                      <a:pt x="20" y="9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7"/>
                      <a:pt x="8" y="28"/>
                      <a:pt x="6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21" name="Freeform 845"/>
              <p:cNvSpPr>
                <a:spLocks noEditPoints="1"/>
              </p:cNvSpPr>
              <p:nvPr/>
            </p:nvSpPr>
            <p:spPr bwMode="auto">
              <a:xfrm>
                <a:off x="5010094" y="5535169"/>
                <a:ext cx="264565" cy="320948"/>
              </a:xfrm>
              <a:custGeom>
                <a:avLst/>
                <a:gdLst>
                  <a:gd name="T0" fmla="*/ 52 w 103"/>
                  <a:gd name="T1" fmla="*/ 0 h 125"/>
                  <a:gd name="T2" fmla="*/ 0 w 103"/>
                  <a:gd name="T3" fmla="*/ 57 h 125"/>
                  <a:gd name="T4" fmla="*/ 24 w 103"/>
                  <a:gd name="T5" fmla="*/ 125 h 125"/>
                  <a:gd name="T6" fmla="*/ 55 w 103"/>
                  <a:gd name="T7" fmla="*/ 125 h 125"/>
                  <a:gd name="T8" fmla="*/ 82 w 103"/>
                  <a:gd name="T9" fmla="*/ 103 h 125"/>
                  <a:gd name="T10" fmla="*/ 103 w 103"/>
                  <a:gd name="T11" fmla="*/ 52 h 125"/>
                  <a:gd name="T12" fmla="*/ 45 w 103"/>
                  <a:gd name="T13" fmla="*/ 92 h 125"/>
                  <a:gd name="T14" fmla="*/ 35 w 103"/>
                  <a:gd name="T15" fmla="*/ 71 h 125"/>
                  <a:gd name="T16" fmla="*/ 42 w 103"/>
                  <a:gd name="T17" fmla="*/ 68 h 125"/>
                  <a:gd name="T18" fmla="*/ 56 w 103"/>
                  <a:gd name="T19" fmla="*/ 67 h 125"/>
                  <a:gd name="T20" fmla="*/ 62 w 103"/>
                  <a:gd name="T21" fmla="*/ 72 h 125"/>
                  <a:gd name="T22" fmla="*/ 65 w 103"/>
                  <a:gd name="T23" fmla="*/ 71 h 125"/>
                  <a:gd name="T24" fmla="*/ 55 w 103"/>
                  <a:gd name="T25" fmla="*/ 92 h 125"/>
                  <a:gd name="T26" fmla="*/ 45 w 103"/>
                  <a:gd name="T27" fmla="*/ 117 h 125"/>
                  <a:gd name="T28" fmla="*/ 43 w 103"/>
                  <a:gd name="T29" fmla="*/ 56 h 125"/>
                  <a:gd name="T30" fmla="*/ 44 w 103"/>
                  <a:gd name="T31" fmla="*/ 57 h 125"/>
                  <a:gd name="T32" fmla="*/ 42 w 103"/>
                  <a:gd name="T33" fmla="*/ 56 h 125"/>
                  <a:gd name="T34" fmla="*/ 58 w 103"/>
                  <a:gd name="T35" fmla="*/ 54 h 125"/>
                  <a:gd name="T36" fmla="*/ 59 w 103"/>
                  <a:gd name="T37" fmla="*/ 55 h 125"/>
                  <a:gd name="T38" fmla="*/ 57 w 103"/>
                  <a:gd name="T39" fmla="*/ 55 h 125"/>
                  <a:gd name="T40" fmla="*/ 93 w 103"/>
                  <a:gd name="T41" fmla="*/ 60 h 125"/>
                  <a:gd name="T42" fmla="*/ 75 w 103"/>
                  <a:gd name="T43" fmla="*/ 97 h 125"/>
                  <a:gd name="T44" fmla="*/ 61 w 103"/>
                  <a:gd name="T45" fmla="*/ 117 h 125"/>
                  <a:gd name="T46" fmla="*/ 73 w 103"/>
                  <a:gd name="T47" fmla="*/ 70 h 125"/>
                  <a:gd name="T48" fmla="*/ 67 w 103"/>
                  <a:gd name="T49" fmla="*/ 67 h 125"/>
                  <a:gd name="T50" fmla="*/ 59 w 103"/>
                  <a:gd name="T51" fmla="*/ 67 h 125"/>
                  <a:gd name="T52" fmla="*/ 58 w 103"/>
                  <a:gd name="T53" fmla="*/ 65 h 125"/>
                  <a:gd name="T54" fmla="*/ 58 w 103"/>
                  <a:gd name="T55" fmla="*/ 51 h 125"/>
                  <a:gd name="T56" fmla="*/ 55 w 103"/>
                  <a:gd name="T57" fmla="*/ 64 h 125"/>
                  <a:gd name="T58" fmla="*/ 44 w 103"/>
                  <a:gd name="T59" fmla="*/ 65 h 125"/>
                  <a:gd name="T60" fmla="*/ 44 w 103"/>
                  <a:gd name="T61" fmla="*/ 53 h 125"/>
                  <a:gd name="T62" fmla="*/ 39 w 103"/>
                  <a:gd name="T63" fmla="*/ 63 h 125"/>
                  <a:gd name="T64" fmla="*/ 36 w 103"/>
                  <a:gd name="T65" fmla="*/ 67 h 125"/>
                  <a:gd name="T66" fmla="*/ 33 w 103"/>
                  <a:gd name="T67" fmla="*/ 67 h 125"/>
                  <a:gd name="T68" fmla="*/ 29 w 103"/>
                  <a:gd name="T69" fmla="*/ 65 h 125"/>
                  <a:gd name="T70" fmla="*/ 29 w 103"/>
                  <a:gd name="T71" fmla="*/ 66 h 125"/>
                  <a:gd name="T72" fmla="*/ 29 w 103"/>
                  <a:gd name="T73" fmla="*/ 66 h 125"/>
                  <a:gd name="T74" fmla="*/ 39 w 103"/>
                  <a:gd name="T75" fmla="*/ 93 h 125"/>
                  <a:gd name="T76" fmla="*/ 33 w 103"/>
                  <a:gd name="T77" fmla="*/ 117 h 125"/>
                  <a:gd name="T78" fmla="*/ 9 w 103"/>
                  <a:gd name="T79" fmla="*/ 60 h 125"/>
                  <a:gd name="T80" fmla="*/ 9 w 103"/>
                  <a:gd name="T81" fmla="*/ 54 h 125"/>
                  <a:gd name="T82" fmla="*/ 52 w 103"/>
                  <a:gd name="T83" fmla="*/ 9 h 125"/>
                  <a:gd name="T84" fmla="*/ 94 w 103"/>
                  <a:gd name="T85" fmla="*/ 54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03" h="125">
                    <a:moveTo>
                      <a:pt x="103" y="52"/>
                    </a:moveTo>
                    <a:cubicBezTo>
                      <a:pt x="103" y="23"/>
                      <a:pt x="80" y="0"/>
                      <a:pt x="52" y="0"/>
                    </a:cubicBezTo>
                    <a:cubicBezTo>
                      <a:pt x="23" y="0"/>
                      <a:pt x="0" y="23"/>
                      <a:pt x="0" y="52"/>
                    </a:cubicBezTo>
                    <a:cubicBezTo>
                      <a:pt x="0" y="54"/>
                      <a:pt x="0" y="55"/>
                      <a:pt x="0" y="57"/>
                    </a:cubicBezTo>
                    <a:cubicBezTo>
                      <a:pt x="0" y="58"/>
                      <a:pt x="1" y="78"/>
                      <a:pt x="21" y="103"/>
                    </a:cubicBezTo>
                    <a:cubicBezTo>
                      <a:pt x="26" y="110"/>
                      <a:pt x="24" y="125"/>
                      <a:pt x="24" y="125"/>
                    </a:cubicBezTo>
                    <a:cubicBezTo>
                      <a:pt x="32" y="125"/>
                      <a:pt x="40" y="125"/>
                      <a:pt x="48" y="125"/>
                    </a:cubicBezTo>
                    <a:cubicBezTo>
                      <a:pt x="50" y="125"/>
                      <a:pt x="53" y="125"/>
                      <a:pt x="55" y="125"/>
                    </a:cubicBezTo>
                    <a:cubicBezTo>
                      <a:pt x="63" y="125"/>
                      <a:pt x="71" y="125"/>
                      <a:pt x="79" y="125"/>
                    </a:cubicBezTo>
                    <a:cubicBezTo>
                      <a:pt x="79" y="125"/>
                      <a:pt x="77" y="110"/>
                      <a:pt x="82" y="103"/>
                    </a:cubicBezTo>
                    <a:cubicBezTo>
                      <a:pt x="102" y="78"/>
                      <a:pt x="103" y="58"/>
                      <a:pt x="103" y="57"/>
                    </a:cubicBezTo>
                    <a:cubicBezTo>
                      <a:pt x="103" y="55"/>
                      <a:pt x="103" y="54"/>
                      <a:pt x="103" y="52"/>
                    </a:cubicBezTo>
                    <a:close/>
                    <a:moveTo>
                      <a:pt x="45" y="117"/>
                    </a:moveTo>
                    <a:cubicBezTo>
                      <a:pt x="45" y="92"/>
                      <a:pt x="45" y="92"/>
                      <a:pt x="45" y="92"/>
                    </a:cubicBezTo>
                    <a:cubicBezTo>
                      <a:pt x="45" y="91"/>
                      <a:pt x="45" y="91"/>
                      <a:pt x="45" y="90"/>
                    </a:cubicBezTo>
                    <a:cubicBezTo>
                      <a:pt x="35" y="71"/>
                      <a:pt x="35" y="71"/>
                      <a:pt x="35" y="71"/>
                    </a:cubicBezTo>
                    <a:cubicBezTo>
                      <a:pt x="36" y="71"/>
                      <a:pt x="36" y="71"/>
                      <a:pt x="37" y="70"/>
                    </a:cubicBezTo>
                    <a:cubicBezTo>
                      <a:pt x="39" y="70"/>
                      <a:pt x="40" y="69"/>
                      <a:pt x="42" y="68"/>
                    </a:cubicBezTo>
                    <a:cubicBezTo>
                      <a:pt x="43" y="70"/>
                      <a:pt x="45" y="71"/>
                      <a:pt x="47" y="71"/>
                    </a:cubicBezTo>
                    <a:cubicBezTo>
                      <a:pt x="50" y="72"/>
                      <a:pt x="53" y="70"/>
                      <a:pt x="56" y="67"/>
                    </a:cubicBezTo>
                    <a:cubicBezTo>
                      <a:pt x="56" y="68"/>
                      <a:pt x="57" y="68"/>
                      <a:pt x="57" y="68"/>
                    </a:cubicBezTo>
                    <a:cubicBezTo>
                      <a:pt x="58" y="71"/>
                      <a:pt x="60" y="72"/>
                      <a:pt x="62" y="72"/>
                    </a:cubicBezTo>
                    <a:cubicBezTo>
                      <a:pt x="62" y="72"/>
                      <a:pt x="63" y="72"/>
                      <a:pt x="63" y="72"/>
                    </a:cubicBezTo>
                    <a:cubicBezTo>
                      <a:pt x="63" y="72"/>
                      <a:pt x="64" y="71"/>
                      <a:pt x="65" y="71"/>
                    </a:cubicBezTo>
                    <a:cubicBezTo>
                      <a:pt x="55" y="90"/>
                      <a:pt x="55" y="90"/>
                      <a:pt x="55" y="90"/>
                    </a:cubicBezTo>
                    <a:cubicBezTo>
                      <a:pt x="55" y="91"/>
                      <a:pt x="55" y="91"/>
                      <a:pt x="55" y="92"/>
                    </a:cubicBezTo>
                    <a:cubicBezTo>
                      <a:pt x="55" y="117"/>
                      <a:pt x="55" y="117"/>
                      <a:pt x="55" y="117"/>
                    </a:cubicBezTo>
                    <a:lnTo>
                      <a:pt x="45" y="117"/>
                    </a:lnTo>
                    <a:close/>
                    <a:moveTo>
                      <a:pt x="42" y="56"/>
                    </a:moveTo>
                    <a:cubicBezTo>
                      <a:pt x="42" y="56"/>
                      <a:pt x="43" y="56"/>
                      <a:pt x="43" y="56"/>
                    </a:cubicBezTo>
                    <a:cubicBezTo>
                      <a:pt x="43" y="56"/>
                      <a:pt x="43" y="56"/>
                      <a:pt x="43" y="56"/>
                    </a:cubicBezTo>
                    <a:cubicBezTo>
                      <a:pt x="44" y="56"/>
                      <a:pt x="44" y="57"/>
                      <a:pt x="44" y="57"/>
                    </a:cubicBezTo>
                    <a:cubicBezTo>
                      <a:pt x="44" y="59"/>
                      <a:pt x="44" y="60"/>
                      <a:pt x="42" y="62"/>
                    </a:cubicBezTo>
                    <a:cubicBezTo>
                      <a:pt x="41" y="59"/>
                      <a:pt x="42" y="57"/>
                      <a:pt x="42" y="56"/>
                    </a:cubicBezTo>
                    <a:close/>
                    <a:moveTo>
                      <a:pt x="57" y="55"/>
                    </a:moveTo>
                    <a:cubicBezTo>
                      <a:pt x="58" y="54"/>
                      <a:pt x="58" y="54"/>
                      <a:pt x="58" y="54"/>
                    </a:cubicBezTo>
                    <a:cubicBezTo>
                      <a:pt x="58" y="54"/>
                      <a:pt x="58" y="54"/>
                      <a:pt x="58" y="54"/>
                    </a:cubicBezTo>
                    <a:cubicBezTo>
                      <a:pt x="59" y="54"/>
                      <a:pt x="59" y="55"/>
                      <a:pt x="59" y="55"/>
                    </a:cubicBezTo>
                    <a:cubicBezTo>
                      <a:pt x="59" y="55"/>
                      <a:pt x="59" y="58"/>
                      <a:pt x="57" y="61"/>
                    </a:cubicBezTo>
                    <a:cubicBezTo>
                      <a:pt x="57" y="59"/>
                      <a:pt x="57" y="56"/>
                      <a:pt x="57" y="55"/>
                    </a:cubicBezTo>
                    <a:close/>
                    <a:moveTo>
                      <a:pt x="94" y="54"/>
                    </a:moveTo>
                    <a:cubicBezTo>
                      <a:pt x="93" y="60"/>
                      <a:pt x="93" y="60"/>
                      <a:pt x="93" y="60"/>
                    </a:cubicBezTo>
                    <a:cubicBezTo>
                      <a:pt x="94" y="60"/>
                      <a:pt x="94" y="60"/>
                      <a:pt x="94" y="60"/>
                    </a:cubicBezTo>
                    <a:cubicBezTo>
                      <a:pt x="93" y="66"/>
                      <a:pt x="89" y="80"/>
                      <a:pt x="75" y="97"/>
                    </a:cubicBezTo>
                    <a:cubicBezTo>
                      <a:pt x="71" y="103"/>
                      <a:pt x="70" y="110"/>
                      <a:pt x="70" y="117"/>
                    </a:cubicBezTo>
                    <a:cubicBezTo>
                      <a:pt x="61" y="117"/>
                      <a:pt x="61" y="117"/>
                      <a:pt x="61" y="117"/>
                    </a:cubicBezTo>
                    <a:cubicBezTo>
                      <a:pt x="61" y="93"/>
                      <a:pt x="61" y="93"/>
                      <a:pt x="61" y="93"/>
                    </a:cubicBezTo>
                    <a:cubicBezTo>
                      <a:pt x="73" y="70"/>
                      <a:pt x="73" y="70"/>
                      <a:pt x="73" y="70"/>
                    </a:cubicBezTo>
                    <a:cubicBezTo>
                      <a:pt x="73" y="68"/>
                      <a:pt x="73" y="66"/>
                      <a:pt x="71" y="65"/>
                    </a:cubicBezTo>
                    <a:cubicBezTo>
                      <a:pt x="70" y="65"/>
                      <a:pt x="68" y="65"/>
                      <a:pt x="67" y="67"/>
                    </a:cubicBezTo>
                    <a:cubicBezTo>
                      <a:pt x="66" y="67"/>
                      <a:pt x="64" y="68"/>
                      <a:pt x="62" y="68"/>
                    </a:cubicBezTo>
                    <a:cubicBezTo>
                      <a:pt x="61" y="69"/>
                      <a:pt x="60" y="68"/>
                      <a:pt x="59" y="67"/>
                    </a:cubicBezTo>
                    <a:cubicBezTo>
                      <a:pt x="59" y="66"/>
                      <a:pt x="59" y="65"/>
                      <a:pt x="58" y="65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61" y="61"/>
                      <a:pt x="63" y="56"/>
                      <a:pt x="61" y="53"/>
                    </a:cubicBezTo>
                    <a:cubicBezTo>
                      <a:pt x="61" y="52"/>
                      <a:pt x="60" y="51"/>
                      <a:pt x="58" y="51"/>
                    </a:cubicBezTo>
                    <a:cubicBezTo>
                      <a:pt x="56" y="51"/>
                      <a:pt x="55" y="52"/>
                      <a:pt x="54" y="54"/>
                    </a:cubicBezTo>
                    <a:cubicBezTo>
                      <a:pt x="53" y="56"/>
                      <a:pt x="53" y="61"/>
                      <a:pt x="55" y="64"/>
                    </a:cubicBezTo>
                    <a:cubicBezTo>
                      <a:pt x="53" y="66"/>
                      <a:pt x="50" y="68"/>
                      <a:pt x="48" y="68"/>
                    </a:cubicBezTo>
                    <a:cubicBezTo>
                      <a:pt x="46" y="68"/>
                      <a:pt x="45" y="67"/>
                      <a:pt x="44" y="65"/>
                    </a:cubicBezTo>
                    <a:cubicBezTo>
                      <a:pt x="46" y="63"/>
                      <a:pt x="47" y="60"/>
                      <a:pt x="47" y="57"/>
                    </a:cubicBezTo>
                    <a:cubicBezTo>
                      <a:pt x="47" y="55"/>
                      <a:pt x="46" y="53"/>
                      <a:pt x="44" y="53"/>
                    </a:cubicBezTo>
                    <a:cubicBezTo>
                      <a:pt x="42" y="52"/>
                      <a:pt x="41" y="53"/>
                      <a:pt x="40" y="54"/>
                    </a:cubicBezTo>
                    <a:cubicBezTo>
                      <a:pt x="38" y="56"/>
                      <a:pt x="38" y="60"/>
                      <a:pt x="39" y="63"/>
                    </a:cubicBezTo>
                    <a:cubicBezTo>
                      <a:pt x="40" y="64"/>
                      <a:pt x="40" y="64"/>
                      <a:pt x="40" y="65"/>
                    </a:cubicBezTo>
                    <a:cubicBezTo>
                      <a:pt x="39" y="66"/>
                      <a:pt x="38" y="67"/>
                      <a:pt x="36" y="67"/>
                    </a:cubicBezTo>
                    <a:cubicBezTo>
                      <a:pt x="35" y="68"/>
                      <a:pt x="34" y="68"/>
                      <a:pt x="34" y="68"/>
                    </a:cubicBezTo>
                    <a:cubicBezTo>
                      <a:pt x="33" y="67"/>
                      <a:pt x="33" y="67"/>
                      <a:pt x="33" y="67"/>
                    </a:cubicBezTo>
                    <a:cubicBezTo>
                      <a:pt x="33" y="66"/>
                      <a:pt x="31" y="65"/>
                      <a:pt x="30" y="65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27" y="67"/>
                      <a:pt x="27" y="68"/>
                      <a:pt x="28" y="70"/>
                    </a:cubicBezTo>
                    <a:cubicBezTo>
                      <a:pt x="39" y="93"/>
                      <a:pt x="39" y="93"/>
                      <a:pt x="39" y="93"/>
                    </a:cubicBezTo>
                    <a:cubicBezTo>
                      <a:pt x="39" y="117"/>
                      <a:pt x="39" y="117"/>
                      <a:pt x="39" y="117"/>
                    </a:cubicBezTo>
                    <a:cubicBezTo>
                      <a:pt x="33" y="117"/>
                      <a:pt x="33" y="117"/>
                      <a:pt x="33" y="117"/>
                    </a:cubicBezTo>
                    <a:cubicBezTo>
                      <a:pt x="33" y="110"/>
                      <a:pt x="32" y="103"/>
                      <a:pt x="28" y="97"/>
                    </a:cubicBezTo>
                    <a:cubicBezTo>
                      <a:pt x="14" y="80"/>
                      <a:pt x="10" y="66"/>
                      <a:pt x="9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53"/>
                      <a:pt x="9" y="53"/>
                      <a:pt x="9" y="52"/>
                    </a:cubicBezTo>
                    <a:cubicBezTo>
                      <a:pt x="9" y="28"/>
                      <a:pt x="28" y="9"/>
                      <a:pt x="52" y="9"/>
                    </a:cubicBezTo>
                    <a:cubicBezTo>
                      <a:pt x="75" y="9"/>
                      <a:pt x="94" y="28"/>
                      <a:pt x="94" y="52"/>
                    </a:cubicBezTo>
                    <a:cubicBezTo>
                      <a:pt x="94" y="53"/>
                      <a:pt x="94" y="53"/>
                      <a:pt x="94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22" name="Freeform 846"/>
              <p:cNvSpPr/>
              <p:nvPr/>
            </p:nvSpPr>
            <p:spPr bwMode="auto">
              <a:xfrm>
                <a:off x="5071899" y="5869129"/>
                <a:ext cx="140957" cy="79153"/>
              </a:xfrm>
              <a:custGeom>
                <a:avLst/>
                <a:gdLst>
                  <a:gd name="T0" fmla="*/ 0 w 55"/>
                  <a:gd name="T1" fmla="*/ 4 h 31"/>
                  <a:gd name="T2" fmla="*/ 3 w 55"/>
                  <a:gd name="T3" fmla="*/ 4 h 31"/>
                  <a:gd name="T4" fmla="*/ 3 w 55"/>
                  <a:gd name="T5" fmla="*/ 8 h 31"/>
                  <a:gd name="T6" fmla="*/ 0 w 55"/>
                  <a:gd name="T7" fmla="*/ 8 h 31"/>
                  <a:gd name="T8" fmla="*/ 0 w 55"/>
                  <a:gd name="T9" fmla="*/ 12 h 31"/>
                  <a:gd name="T10" fmla="*/ 3 w 55"/>
                  <a:gd name="T11" fmla="*/ 12 h 31"/>
                  <a:gd name="T12" fmla="*/ 3 w 55"/>
                  <a:gd name="T13" fmla="*/ 16 h 31"/>
                  <a:gd name="T14" fmla="*/ 0 w 55"/>
                  <a:gd name="T15" fmla="*/ 16 h 31"/>
                  <a:gd name="T16" fmla="*/ 12 w 55"/>
                  <a:gd name="T17" fmla="*/ 26 h 31"/>
                  <a:gd name="T18" fmla="*/ 19 w 55"/>
                  <a:gd name="T19" fmla="*/ 31 h 31"/>
                  <a:gd name="T20" fmla="*/ 36 w 55"/>
                  <a:gd name="T21" fmla="*/ 31 h 31"/>
                  <a:gd name="T22" fmla="*/ 43 w 55"/>
                  <a:gd name="T23" fmla="*/ 26 h 31"/>
                  <a:gd name="T24" fmla="*/ 55 w 55"/>
                  <a:gd name="T25" fmla="*/ 16 h 31"/>
                  <a:gd name="T26" fmla="*/ 53 w 55"/>
                  <a:gd name="T27" fmla="*/ 16 h 31"/>
                  <a:gd name="T28" fmla="*/ 53 w 55"/>
                  <a:gd name="T29" fmla="*/ 12 h 31"/>
                  <a:gd name="T30" fmla="*/ 55 w 55"/>
                  <a:gd name="T31" fmla="*/ 12 h 31"/>
                  <a:gd name="T32" fmla="*/ 55 w 55"/>
                  <a:gd name="T33" fmla="*/ 8 h 31"/>
                  <a:gd name="T34" fmla="*/ 53 w 55"/>
                  <a:gd name="T35" fmla="*/ 8 h 31"/>
                  <a:gd name="T36" fmla="*/ 53 w 55"/>
                  <a:gd name="T37" fmla="*/ 4 h 31"/>
                  <a:gd name="T38" fmla="*/ 55 w 55"/>
                  <a:gd name="T39" fmla="*/ 4 h 31"/>
                  <a:gd name="T40" fmla="*/ 55 w 55"/>
                  <a:gd name="T41" fmla="*/ 0 h 31"/>
                  <a:gd name="T42" fmla="*/ 0 w 55"/>
                  <a:gd name="T43" fmla="*/ 0 h 31"/>
                  <a:gd name="T44" fmla="*/ 0 w 55"/>
                  <a:gd name="T45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5" h="31">
                    <a:moveTo>
                      <a:pt x="0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21"/>
                      <a:pt x="6" y="26"/>
                      <a:pt x="12" y="26"/>
                    </a:cubicBezTo>
                    <a:cubicBezTo>
                      <a:pt x="13" y="29"/>
                      <a:pt x="16" y="31"/>
                      <a:pt x="19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9" y="31"/>
                      <a:pt x="42" y="29"/>
                      <a:pt x="43" y="26"/>
                    </a:cubicBezTo>
                    <a:cubicBezTo>
                      <a:pt x="49" y="26"/>
                      <a:pt x="54" y="21"/>
                      <a:pt x="55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53" y="8"/>
                      <a:pt x="53" y="8"/>
                      <a:pt x="53" y="8"/>
                    </a:cubicBezTo>
                    <a:cubicBezTo>
                      <a:pt x="53" y="4"/>
                      <a:pt x="53" y="4"/>
                      <a:pt x="53" y="4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grpSp>
          <p:nvGrpSpPr>
            <p:cNvPr id="123" name="组合 122"/>
            <p:cNvGrpSpPr/>
            <p:nvPr/>
          </p:nvGrpSpPr>
          <p:grpSpPr>
            <a:xfrm>
              <a:off x="6182" y="7717"/>
              <a:ext cx="624" cy="613"/>
              <a:chOff x="8145843" y="5425657"/>
              <a:chExt cx="494435" cy="471664"/>
            </a:xfrm>
            <a:solidFill>
              <a:srgbClr val="DE0000"/>
            </a:solidFill>
          </p:grpSpPr>
          <p:sp>
            <p:nvSpPr>
              <p:cNvPr id="124" name="Freeform 850"/>
              <p:cNvSpPr/>
              <p:nvPr/>
            </p:nvSpPr>
            <p:spPr bwMode="auto">
              <a:xfrm>
                <a:off x="8294391" y="5425657"/>
                <a:ext cx="89996" cy="101923"/>
              </a:xfrm>
              <a:custGeom>
                <a:avLst/>
                <a:gdLst>
                  <a:gd name="T0" fmla="*/ 9 w 35"/>
                  <a:gd name="T1" fmla="*/ 35 h 40"/>
                  <a:gd name="T2" fmla="*/ 5 w 35"/>
                  <a:gd name="T3" fmla="*/ 13 h 40"/>
                  <a:gd name="T4" fmla="*/ 27 w 35"/>
                  <a:gd name="T5" fmla="*/ 4 h 40"/>
                  <a:gd name="T6" fmla="*/ 30 w 35"/>
                  <a:gd name="T7" fmla="*/ 27 h 40"/>
                  <a:gd name="T8" fmla="*/ 9 w 35"/>
                  <a:gd name="T9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0">
                    <a:moveTo>
                      <a:pt x="9" y="35"/>
                    </a:moveTo>
                    <a:cubicBezTo>
                      <a:pt x="2" y="31"/>
                      <a:pt x="0" y="21"/>
                      <a:pt x="5" y="13"/>
                    </a:cubicBezTo>
                    <a:cubicBezTo>
                      <a:pt x="10" y="4"/>
                      <a:pt x="20" y="0"/>
                      <a:pt x="27" y="4"/>
                    </a:cubicBezTo>
                    <a:cubicBezTo>
                      <a:pt x="34" y="8"/>
                      <a:pt x="35" y="19"/>
                      <a:pt x="30" y="27"/>
                    </a:cubicBezTo>
                    <a:cubicBezTo>
                      <a:pt x="25" y="36"/>
                      <a:pt x="16" y="40"/>
                      <a:pt x="9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25" name="Freeform 851"/>
              <p:cNvSpPr/>
              <p:nvPr/>
            </p:nvSpPr>
            <p:spPr bwMode="auto">
              <a:xfrm>
                <a:off x="8145843" y="5499388"/>
                <a:ext cx="489012" cy="397933"/>
              </a:xfrm>
              <a:custGeom>
                <a:avLst/>
                <a:gdLst>
                  <a:gd name="T0" fmla="*/ 3 w 191"/>
                  <a:gd name="T1" fmla="*/ 12 h 155"/>
                  <a:gd name="T2" fmla="*/ 4 w 191"/>
                  <a:gd name="T3" fmla="*/ 12 h 155"/>
                  <a:gd name="T4" fmla="*/ 10 w 191"/>
                  <a:gd name="T5" fmla="*/ 10 h 155"/>
                  <a:gd name="T6" fmla="*/ 35 w 191"/>
                  <a:gd name="T7" fmla="*/ 1 h 155"/>
                  <a:gd name="T8" fmla="*/ 58 w 191"/>
                  <a:gd name="T9" fmla="*/ 6 h 155"/>
                  <a:gd name="T10" fmla="*/ 52 w 191"/>
                  <a:gd name="T11" fmla="*/ 9 h 155"/>
                  <a:gd name="T12" fmla="*/ 50 w 191"/>
                  <a:gd name="T13" fmla="*/ 19 h 155"/>
                  <a:gd name="T14" fmla="*/ 60 w 191"/>
                  <a:gd name="T15" fmla="*/ 14 h 155"/>
                  <a:gd name="T16" fmla="*/ 64 w 191"/>
                  <a:gd name="T17" fmla="*/ 7 h 155"/>
                  <a:gd name="T18" fmla="*/ 65 w 191"/>
                  <a:gd name="T19" fmla="*/ 15 h 155"/>
                  <a:gd name="T20" fmla="*/ 53 w 191"/>
                  <a:gd name="T21" fmla="*/ 41 h 155"/>
                  <a:gd name="T22" fmla="*/ 65 w 191"/>
                  <a:gd name="T23" fmla="*/ 20 h 155"/>
                  <a:gd name="T24" fmla="*/ 70 w 191"/>
                  <a:gd name="T25" fmla="*/ 19 h 155"/>
                  <a:gd name="T26" fmla="*/ 75 w 191"/>
                  <a:gd name="T27" fmla="*/ 50 h 155"/>
                  <a:gd name="T28" fmla="*/ 95 w 191"/>
                  <a:gd name="T29" fmla="*/ 63 h 155"/>
                  <a:gd name="T30" fmla="*/ 130 w 191"/>
                  <a:gd name="T31" fmla="*/ 35 h 155"/>
                  <a:gd name="T32" fmla="*/ 191 w 191"/>
                  <a:gd name="T33" fmla="*/ 79 h 155"/>
                  <a:gd name="T34" fmla="*/ 183 w 191"/>
                  <a:gd name="T35" fmla="*/ 81 h 155"/>
                  <a:gd name="T36" fmla="*/ 92 w 191"/>
                  <a:gd name="T37" fmla="*/ 81 h 155"/>
                  <a:gd name="T38" fmla="*/ 77 w 191"/>
                  <a:gd name="T39" fmla="*/ 79 h 155"/>
                  <a:gd name="T40" fmla="*/ 71 w 191"/>
                  <a:gd name="T41" fmla="*/ 71 h 155"/>
                  <a:gd name="T42" fmla="*/ 61 w 191"/>
                  <a:gd name="T43" fmla="*/ 63 h 155"/>
                  <a:gd name="T44" fmla="*/ 61 w 191"/>
                  <a:gd name="T45" fmla="*/ 63 h 155"/>
                  <a:gd name="T46" fmla="*/ 61 w 191"/>
                  <a:gd name="T47" fmla="*/ 63 h 155"/>
                  <a:gd name="T48" fmla="*/ 57 w 191"/>
                  <a:gd name="T49" fmla="*/ 57 h 155"/>
                  <a:gd name="T50" fmla="*/ 57 w 191"/>
                  <a:gd name="T51" fmla="*/ 55 h 155"/>
                  <a:gd name="T52" fmla="*/ 56 w 191"/>
                  <a:gd name="T53" fmla="*/ 50 h 155"/>
                  <a:gd name="T54" fmla="*/ 60 w 191"/>
                  <a:gd name="T55" fmla="*/ 94 h 155"/>
                  <a:gd name="T56" fmla="*/ 46 w 191"/>
                  <a:gd name="T57" fmla="*/ 155 h 155"/>
                  <a:gd name="T58" fmla="*/ 41 w 191"/>
                  <a:gd name="T59" fmla="*/ 105 h 155"/>
                  <a:gd name="T60" fmla="*/ 40 w 191"/>
                  <a:gd name="T61" fmla="*/ 104 h 155"/>
                  <a:gd name="T62" fmla="*/ 32 w 191"/>
                  <a:gd name="T63" fmla="*/ 87 h 155"/>
                  <a:gd name="T64" fmla="*/ 5 w 191"/>
                  <a:gd name="T65" fmla="*/ 152 h 155"/>
                  <a:gd name="T66" fmla="*/ 2 w 191"/>
                  <a:gd name="T67" fmla="*/ 66 h 155"/>
                  <a:gd name="T68" fmla="*/ 15 w 191"/>
                  <a:gd name="T69" fmla="*/ 40 h 155"/>
                  <a:gd name="T70" fmla="*/ 1 w 191"/>
                  <a:gd name="T71" fmla="*/ 29 h 155"/>
                  <a:gd name="T72" fmla="*/ 0 w 191"/>
                  <a:gd name="T73" fmla="*/ 28 h 155"/>
                  <a:gd name="T74" fmla="*/ 3 w 191"/>
                  <a:gd name="T75" fmla="*/ 12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1" h="155">
                    <a:moveTo>
                      <a:pt x="3" y="12"/>
                    </a:move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7" y="0"/>
                      <a:pt x="44" y="0"/>
                      <a:pt x="46" y="1"/>
                    </a:cubicBezTo>
                    <a:cubicBezTo>
                      <a:pt x="51" y="2"/>
                      <a:pt x="54" y="4"/>
                      <a:pt x="58" y="6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4" y="15"/>
                      <a:pt x="54" y="15"/>
                      <a:pt x="54" y="15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4" y="7"/>
                      <a:pt x="64" y="7"/>
                      <a:pt x="64" y="7"/>
                    </a:cubicBezTo>
                    <a:cubicBezTo>
                      <a:pt x="67" y="9"/>
                      <a:pt x="67" y="9"/>
                      <a:pt x="67" y="9"/>
                    </a:cubicBezTo>
                    <a:cubicBezTo>
                      <a:pt x="65" y="15"/>
                      <a:pt x="65" y="15"/>
                      <a:pt x="65" y="15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65" y="26"/>
                      <a:pt x="65" y="26"/>
                      <a:pt x="65" y="26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69" y="19"/>
                      <a:pt x="69" y="19"/>
                      <a:pt x="70" y="19"/>
                    </a:cubicBezTo>
                    <a:cubicBezTo>
                      <a:pt x="75" y="50"/>
                      <a:pt x="75" y="50"/>
                      <a:pt x="75" y="50"/>
                    </a:cubicBezTo>
                    <a:cubicBezTo>
                      <a:pt x="75" y="50"/>
                      <a:pt x="75" y="50"/>
                      <a:pt x="75" y="50"/>
                    </a:cubicBezTo>
                    <a:cubicBezTo>
                      <a:pt x="82" y="55"/>
                      <a:pt x="82" y="55"/>
                      <a:pt x="82" y="55"/>
                    </a:cubicBezTo>
                    <a:cubicBezTo>
                      <a:pt x="95" y="63"/>
                      <a:pt x="95" y="63"/>
                      <a:pt x="95" y="63"/>
                    </a:cubicBezTo>
                    <a:cubicBezTo>
                      <a:pt x="95" y="64"/>
                      <a:pt x="95" y="64"/>
                      <a:pt x="95" y="64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2" y="33"/>
                      <a:pt x="136" y="33"/>
                      <a:pt x="138" y="35"/>
                    </a:cubicBezTo>
                    <a:cubicBezTo>
                      <a:pt x="191" y="79"/>
                      <a:pt x="191" y="79"/>
                      <a:pt x="191" y="79"/>
                    </a:cubicBezTo>
                    <a:cubicBezTo>
                      <a:pt x="190" y="80"/>
                      <a:pt x="189" y="81"/>
                      <a:pt x="187" y="81"/>
                    </a:cubicBezTo>
                    <a:cubicBezTo>
                      <a:pt x="183" y="81"/>
                      <a:pt x="183" y="81"/>
                      <a:pt x="183" y="81"/>
                    </a:cubicBezTo>
                    <a:cubicBezTo>
                      <a:pt x="94" y="67"/>
                      <a:pt x="94" y="67"/>
                      <a:pt x="94" y="67"/>
                    </a:cubicBezTo>
                    <a:cubicBezTo>
                      <a:pt x="92" y="81"/>
                      <a:pt x="92" y="81"/>
                      <a:pt x="92" y="81"/>
                    </a:cubicBezTo>
                    <a:cubicBezTo>
                      <a:pt x="80" y="81"/>
                      <a:pt x="80" y="81"/>
                      <a:pt x="80" y="81"/>
                    </a:cubicBezTo>
                    <a:cubicBezTo>
                      <a:pt x="79" y="81"/>
                      <a:pt x="78" y="80"/>
                      <a:pt x="77" y="79"/>
                    </a:cubicBezTo>
                    <a:cubicBezTo>
                      <a:pt x="79" y="77"/>
                      <a:pt x="79" y="77"/>
                      <a:pt x="79" y="77"/>
                    </a:cubicBezTo>
                    <a:cubicBezTo>
                      <a:pt x="71" y="71"/>
                      <a:pt x="71" y="71"/>
                      <a:pt x="71" y="71"/>
                    </a:cubicBezTo>
                    <a:cubicBezTo>
                      <a:pt x="65" y="66"/>
                      <a:pt x="65" y="66"/>
                      <a:pt x="65" y="66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61" y="63"/>
                      <a:pt x="61" y="63"/>
                      <a:pt x="61" y="63"/>
                    </a:cubicBezTo>
                    <a:cubicBezTo>
                      <a:pt x="53" y="50"/>
                      <a:pt x="59" y="59"/>
                      <a:pt x="57" y="57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7" y="56"/>
                      <a:pt x="57" y="56"/>
                      <a:pt x="57" y="56"/>
                    </a:cubicBezTo>
                    <a:cubicBezTo>
                      <a:pt x="57" y="55"/>
                      <a:pt x="57" y="55"/>
                      <a:pt x="57" y="55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6" y="50"/>
                      <a:pt x="56" y="50"/>
                      <a:pt x="56" y="50"/>
                    </a:cubicBezTo>
                    <a:cubicBezTo>
                      <a:pt x="54" y="56"/>
                      <a:pt x="51" y="63"/>
                      <a:pt x="49" y="71"/>
                    </a:cubicBezTo>
                    <a:cubicBezTo>
                      <a:pt x="51" y="76"/>
                      <a:pt x="55" y="85"/>
                      <a:pt x="60" y="94"/>
                    </a:cubicBezTo>
                    <a:cubicBezTo>
                      <a:pt x="65" y="120"/>
                      <a:pt x="64" y="137"/>
                      <a:pt x="65" y="154"/>
                    </a:cubicBezTo>
                    <a:cubicBezTo>
                      <a:pt x="46" y="155"/>
                      <a:pt x="46" y="155"/>
                      <a:pt x="46" y="155"/>
                    </a:cubicBezTo>
                    <a:cubicBezTo>
                      <a:pt x="41" y="111"/>
                      <a:pt x="41" y="111"/>
                      <a:pt x="41" y="111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1" y="105"/>
                      <a:pt x="41" y="105"/>
                      <a:pt x="41" y="105"/>
                    </a:cubicBezTo>
                    <a:cubicBezTo>
                      <a:pt x="40" y="104"/>
                      <a:pt x="40" y="104"/>
                      <a:pt x="40" y="104"/>
                    </a:cubicBezTo>
                    <a:cubicBezTo>
                      <a:pt x="35" y="94"/>
                      <a:pt x="35" y="94"/>
                      <a:pt x="35" y="94"/>
                    </a:cubicBezTo>
                    <a:cubicBezTo>
                      <a:pt x="32" y="87"/>
                      <a:pt x="32" y="87"/>
                      <a:pt x="32" y="87"/>
                    </a:cubicBezTo>
                    <a:cubicBezTo>
                      <a:pt x="31" y="106"/>
                      <a:pt x="28" y="136"/>
                      <a:pt x="25" y="154"/>
                    </a:cubicBezTo>
                    <a:cubicBezTo>
                      <a:pt x="5" y="152"/>
                      <a:pt x="5" y="152"/>
                      <a:pt x="5" y="152"/>
                    </a:cubicBezTo>
                    <a:cubicBezTo>
                      <a:pt x="8" y="124"/>
                      <a:pt x="10" y="98"/>
                      <a:pt x="11" y="70"/>
                    </a:cubicBezTo>
                    <a:cubicBezTo>
                      <a:pt x="8" y="69"/>
                      <a:pt x="5" y="67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6" y="57"/>
                      <a:pt x="11" y="49"/>
                      <a:pt x="15" y="4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3" y="8"/>
                      <a:pt x="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26" name="Freeform 852"/>
              <p:cNvSpPr>
                <a:spLocks noEditPoints="1"/>
              </p:cNvSpPr>
              <p:nvPr/>
            </p:nvSpPr>
            <p:spPr bwMode="auto">
              <a:xfrm>
                <a:off x="8337762" y="5711908"/>
                <a:ext cx="302516" cy="176739"/>
              </a:xfrm>
              <a:custGeom>
                <a:avLst/>
                <a:gdLst>
                  <a:gd name="T0" fmla="*/ 63 w 118"/>
                  <a:gd name="T1" fmla="*/ 46 h 69"/>
                  <a:gd name="T2" fmla="*/ 118 w 118"/>
                  <a:gd name="T3" fmla="*/ 0 h 69"/>
                  <a:gd name="T4" fmla="*/ 118 w 118"/>
                  <a:gd name="T5" fmla="*/ 63 h 69"/>
                  <a:gd name="T6" fmla="*/ 112 w 118"/>
                  <a:gd name="T7" fmla="*/ 69 h 69"/>
                  <a:gd name="T8" fmla="*/ 5 w 118"/>
                  <a:gd name="T9" fmla="*/ 69 h 69"/>
                  <a:gd name="T10" fmla="*/ 0 w 118"/>
                  <a:gd name="T11" fmla="*/ 63 h 69"/>
                  <a:gd name="T12" fmla="*/ 0 w 118"/>
                  <a:gd name="T13" fmla="*/ 0 h 69"/>
                  <a:gd name="T14" fmla="*/ 55 w 118"/>
                  <a:gd name="T15" fmla="*/ 46 h 69"/>
                  <a:gd name="T16" fmla="*/ 63 w 118"/>
                  <a:gd name="T17" fmla="*/ 46 h 69"/>
                  <a:gd name="T18" fmla="*/ 84 w 118"/>
                  <a:gd name="T19" fmla="*/ 39 h 69"/>
                  <a:gd name="T20" fmla="*/ 110 w 118"/>
                  <a:gd name="T21" fmla="*/ 64 h 69"/>
                  <a:gd name="T22" fmla="*/ 111 w 118"/>
                  <a:gd name="T23" fmla="*/ 64 h 69"/>
                  <a:gd name="T24" fmla="*/ 113 w 118"/>
                  <a:gd name="T25" fmla="*/ 64 h 69"/>
                  <a:gd name="T26" fmla="*/ 113 w 118"/>
                  <a:gd name="T27" fmla="*/ 61 h 69"/>
                  <a:gd name="T28" fmla="*/ 87 w 118"/>
                  <a:gd name="T29" fmla="*/ 36 h 69"/>
                  <a:gd name="T30" fmla="*/ 84 w 118"/>
                  <a:gd name="T31" fmla="*/ 37 h 69"/>
                  <a:gd name="T32" fmla="*/ 84 w 118"/>
                  <a:gd name="T33" fmla="*/ 39 h 69"/>
                  <a:gd name="T34" fmla="*/ 34 w 118"/>
                  <a:gd name="T35" fmla="*/ 37 h 69"/>
                  <a:gd name="T36" fmla="*/ 31 w 118"/>
                  <a:gd name="T37" fmla="*/ 36 h 69"/>
                  <a:gd name="T38" fmla="*/ 5 w 118"/>
                  <a:gd name="T39" fmla="*/ 61 h 69"/>
                  <a:gd name="T40" fmla="*/ 5 w 118"/>
                  <a:gd name="T41" fmla="*/ 64 h 69"/>
                  <a:gd name="T42" fmla="*/ 6 w 118"/>
                  <a:gd name="T43" fmla="*/ 64 h 69"/>
                  <a:gd name="T44" fmla="*/ 8 w 118"/>
                  <a:gd name="T45" fmla="*/ 64 h 69"/>
                  <a:gd name="T46" fmla="*/ 34 w 118"/>
                  <a:gd name="T47" fmla="*/ 39 h 69"/>
                  <a:gd name="T48" fmla="*/ 34 w 118"/>
                  <a:gd name="T49" fmla="*/ 37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18" h="69">
                    <a:moveTo>
                      <a:pt x="63" y="46"/>
                    </a:moveTo>
                    <a:cubicBezTo>
                      <a:pt x="118" y="0"/>
                      <a:pt x="118" y="0"/>
                      <a:pt x="118" y="0"/>
                    </a:cubicBezTo>
                    <a:cubicBezTo>
                      <a:pt x="118" y="63"/>
                      <a:pt x="118" y="63"/>
                      <a:pt x="118" y="63"/>
                    </a:cubicBezTo>
                    <a:cubicBezTo>
                      <a:pt x="118" y="66"/>
                      <a:pt x="116" y="69"/>
                      <a:pt x="112" y="69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2" y="69"/>
                      <a:pt x="0" y="66"/>
                      <a:pt x="0" y="6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7" y="47"/>
                      <a:pt x="61" y="47"/>
                      <a:pt x="63" y="46"/>
                    </a:cubicBezTo>
                    <a:close/>
                    <a:moveTo>
                      <a:pt x="84" y="39"/>
                    </a:moveTo>
                    <a:cubicBezTo>
                      <a:pt x="110" y="64"/>
                      <a:pt x="110" y="64"/>
                      <a:pt x="110" y="64"/>
                    </a:cubicBezTo>
                    <a:cubicBezTo>
                      <a:pt x="110" y="64"/>
                      <a:pt x="111" y="64"/>
                      <a:pt x="111" y="64"/>
                    </a:cubicBezTo>
                    <a:cubicBezTo>
                      <a:pt x="112" y="64"/>
                      <a:pt x="112" y="64"/>
                      <a:pt x="113" y="64"/>
                    </a:cubicBezTo>
                    <a:cubicBezTo>
                      <a:pt x="113" y="63"/>
                      <a:pt x="113" y="62"/>
                      <a:pt x="113" y="61"/>
                    </a:cubicBezTo>
                    <a:cubicBezTo>
                      <a:pt x="87" y="36"/>
                      <a:pt x="87" y="36"/>
                      <a:pt x="87" y="36"/>
                    </a:cubicBezTo>
                    <a:cubicBezTo>
                      <a:pt x="86" y="36"/>
                      <a:pt x="85" y="36"/>
                      <a:pt x="84" y="37"/>
                    </a:cubicBezTo>
                    <a:cubicBezTo>
                      <a:pt x="84" y="37"/>
                      <a:pt x="84" y="38"/>
                      <a:pt x="84" y="39"/>
                    </a:cubicBezTo>
                    <a:close/>
                    <a:moveTo>
                      <a:pt x="34" y="37"/>
                    </a:moveTo>
                    <a:cubicBezTo>
                      <a:pt x="33" y="36"/>
                      <a:pt x="32" y="36"/>
                      <a:pt x="31" y="36"/>
                    </a:cubicBezTo>
                    <a:cubicBezTo>
                      <a:pt x="5" y="61"/>
                      <a:pt x="5" y="61"/>
                      <a:pt x="5" y="61"/>
                    </a:cubicBezTo>
                    <a:cubicBezTo>
                      <a:pt x="4" y="62"/>
                      <a:pt x="4" y="63"/>
                      <a:pt x="5" y="64"/>
                    </a:cubicBezTo>
                    <a:cubicBezTo>
                      <a:pt x="5" y="64"/>
                      <a:pt x="6" y="64"/>
                      <a:pt x="6" y="64"/>
                    </a:cubicBezTo>
                    <a:cubicBezTo>
                      <a:pt x="7" y="64"/>
                      <a:pt x="7" y="64"/>
                      <a:pt x="8" y="64"/>
                    </a:cubicBezTo>
                    <a:cubicBezTo>
                      <a:pt x="34" y="39"/>
                      <a:pt x="34" y="39"/>
                      <a:pt x="34" y="39"/>
                    </a:cubicBezTo>
                    <a:cubicBezTo>
                      <a:pt x="34" y="38"/>
                      <a:pt x="34" y="37"/>
                      <a:pt x="34" y="3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27" name="Freeform 853"/>
              <p:cNvSpPr/>
              <p:nvPr/>
            </p:nvSpPr>
            <p:spPr bwMode="auto">
              <a:xfrm>
                <a:off x="8414746" y="5709740"/>
                <a:ext cx="169148" cy="43371"/>
              </a:xfrm>
              <a:custGeom>
                <a:avLst/>
                <a:gdLst>
                  <a:gd name="T0" fmla="*/ 4 w 66"/>
                  <a:gd name="T1" fmla="*/ 1 h 17"/>
                  <a:gd name="T2" fmla="*/ 63 w 66"/>
                  <a:gd name="T3" fmla="*/ 11 h 17"/>
                  <a:gd name="T4" fmla="*/ 66 w 66"/>
                  <a:gd name="T5" fmla="*/ 15 h 17"/>
                  <a:gd name="T6" fmla="*/ 62 w 66"/>
                  <a:gd name="T7" fmla="*/ 17 h 17"/>
                  <a:gd name="T8" fmla="*/ 62 w 66"/>
                  <a:gd name="T9" fmla="*/ 17 h 17"/>
                  <a:gd name="T10" fmla="*/ 2 w 66"/>
                  <a:gd name="T11" fmla="*/ 7 h 17"/>
                  <a:gd name="T12" fmla="*/ 0 w 66"/>
                  <a:gd name="T13" fmla="*/ 3 h 17"/>
                  <a:gd name="T14" fmla="*/ 4 w 66"/>
                  <a:gd name="T15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6" h="17">
                    <a:moveTo>
                      <a:pt x="4" y="1"/>
                    </a:moveTo>
                    <a:cubicBezTo>
                      <a:pt x="63" y="11"/>
                      <a:pt x="63" y="11"/>
                      <a:pt x="63" y="11"/>
                    </a:cubicBezTo>
                    <a:cubicBezTo>
                      <a:pt x="65" y="11"/>
                      <a:pt x="66" y="13"/>
                      <a:pt x="66" y="15"/>
                    </a:cubicBezTo>
                    <a:cubicBezTo>
                      <a:pt x="65" y="16"/>
                      <a:pt x="64" y="17"/>
                      <a:pt x="62" y="17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2"/>
                      <a:pt x="2" y="0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28" name="Freeform 854"/>
              <p:cNvSpPr/>
              <p:nvPr/>
            </p:nvSpPr>
            <p:spPr bwMode="auto">
              <a:xfrm>
                <a:off x="8407156" y="5743352"/>
                <a:ext cx="135536" cy="35782"/>
              </a:xfrm>
              <a:custGeom>
                <a:avLst/>
                <a:gdLst>
                  <a:gd name="T0" fmla="*/ 1 w 53"/>
                  <a:gd name="T1" fmla="*/ 3 h 14"/>
                  <a:gd name="T2" fmla="*/ 4 w 53"/>
                  <a:gd name="T3" fmla="*/ 0 h 14"/>
                  <a:gd name="T4" fmla="*/ 50 w 53"/>
                  <a:gd name="T5" fmla="*/ 8 h 14"/>
                  <a:gd name="T6" fmla="*/ 53 w 53"/>
                  <a:gd name="T7" fmla="*/ 12 h 14"/>
                  <a:gd name="T8" fmla="*/ 50 w 53"/>
                  <a:gd name="T9" fmla="*/ 14 h 14"/>
                  <a:gd name="T10" fmla="*/ 49 w 53"/>
                  <a:gd name="T11" fmla="*/ 14 h 14"/>
                  <a:gd name="T12" fmla="*/ 3 w 53"/>
                  <a:gd name="T13" fmla="*/ 7 h 14"/>
                  <a:gd name="T14" fmla="*/ 1 w 53"/>
                  <a:gd name="T15" fmla="*/ 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3" h="14">
                    <a:moveTo>
                      <a:pt x="1" y="3"/>
                    </a:moveTo>
                    <a:cubicBezTo>
                      <a:pt x="1" y="1"/>
                      <a:pt x="2" y="0"/>
                      <a:pt x="4" y="0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2" y="8"/>
                      <a:pt x="53" y="10"/>
                      <a:pt x="53" y="12"/>
                    </a:cubicBezTo>
                    <a:cubicBezTo>
                      <a:pt x="53" y="13"/>
                      <a:pt x="51" y="14"/>
                      <a:pt x="50" y="14"/>
                    </a:cubicBezTo>
                    <a:cubicBezTo>
                      <a:pt x="50" y="14"/>
                      <a:pt x="49" y="14"/>
                      <a:pt x="49" y="14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1" y="6"/>
                      <a:pt x="0" y="5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  <p:sp>
            <p:nvSpPr>
              <p:cNvPr id="129" name="Freeform 855"/>
              <p:cNvSpPr/>
              <p:nvPr/>
            </p:nvSpPr>
            <p:spPr bwMode="auto">
              <a:xfrm>
                <a:off x="8450527" y="5784555"/>
                <a:ext cx="61805" cy="22770"/>
              </a:xfrm>
              <a:custGeom>
                <a:avLst/>
                <a:gdLst>
                  <a:gd name="T0" fmla="*/ 21 w 24"/>
                  <a:gd name="T1" fmla="*/ 3 h 9"/>
                  <a:gd name="T2" fmla="*/ 24 w 24"/>
                  <a:gd name="T3" fmla="*/ 6 h 9"/>
                  <a:gd name="T4" fmla="*/ 21 w 24"/>
                  <a:gd name="T5" fmla="*/ 9 h 9"/>
                  <a:gd name="T6" fmla="*/ 20 w 24"/>
                  <a:gd name="T7" fmla="*/ 9 h 9"/>
                  <a:gd name="T8" fmla="*/ 3 w 24"/>
                  <a:gd name="T9" fmla="*/ 6 h 9"/>
                  <a:gd name="T10" fmla="*/ 0 w 24"/>
                  <a:gd name="T11" fmla="*/ 3 h 9"/>
                  <a:gd name="T12" fmla="*/ 4 w 24"/>
                  <a:gd name="T13" fmla="*/ 0 h 9"/>
                  <a:gd name="T14" fmla="*/ 21 w 24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" h="9">
                    <a:moveTo>
                      <a:pt x="21" y="3"/>
                    </a:moveTo>
                    <a:cubicBezTo>
                      <a:pt x="23" y="3"/>
                      <a:pt x="24" y="5"/>
                      <a:pt x="24" y="6"/>
                    </a:cubicBezTo>
                    <a:cubicBezTo>
                      <a:pt x="24" y="8"/>
                      <a:pt x="22" y="9"/>
                      <a:pt x="21" y="9"/>
                    </a:cubicBezTo>
                    <a:cubicBezTo>
                      <a:pt x="21" y="9"/>
                      <a:pt x="21" y="9"/>
                      <a:pt x="20" y="9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4"/>
                      <a:pt x="0" y="3"/>
                    </a:cubicBezTo>
                    <a:cubicBezTo>
                      <a:pt x="0" y="1"/>
                      <a:pt x="2" y="0"/>
                      <a:pt x="4" y="0"/>
                    </a:cubicBezTo>
                    <a:lnTo>
                      <a:pt x="21" y="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 dirty="0">
                  <a:solidFill>
                    <a:srgbClr val="000000"/>
                  </a:solidFill>
                  <a:latin typeface="inpin heiti" charset="-122"/>
                  <a:ea typeface="inpin heiti" charset="-122"/>
                </a:endParaRPr>
              </a:p>
            </p:txBody>
          </p:sp>
        </p:grpSp>
        <p:sp>
          <p:nvSpPr>
            <p:cNvPr id="130" name="文本框 129"/>
            <p:cNvSpPr txBox="1"/>
            <p:nvPr/>
          </p:nvSpPr>
          <p:spPr bwMode="auto">
            <a:xfrm>
              <a:off x="10493" y="3497"/>
              <a:ext cx="2926" cy="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rPr>
                <a:t>编制完成其他领域标准指引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131" name="文本框 130"/>
            <p:cNvSpPr txBox="1"/>
            <p:nvPr/>
          </p:nvSpPr>
          <p:spPr bwMode="auto">
            <a:xfrm>
              <a:off x="14063" y="6099"/>
              <a:ext cx="2926" cy="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rPr>
                <a:t>规范政务公开工作流程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132" name="文本框 131"/>
            <p:cNvSpPr txBox="1"/>
            <p:nvPr/>
          </p:nvSpPr>
          <p:spPr bwMode="auto">
            <a:xfrm>
              <a:off x="8882" y="6099"/>
              <a:ext cx="2926" cy="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rPr>
                <a:t>推进基层政务公开平台规范化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133" name="文本框 132"/>
            <p:cNvSpPr txBox="1"/>
            <p:nvPr/>
          </p:nvSpPr>
          <p:spPr bwMode="auto">
            <a:xfrm>
              <a:off x="3157" y="6099"/>
              <a:ext cx="2926" cy="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rPr>
                <a:t>完善基层行政决策公众参与机制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134" name="文本框 133"/>
            <p:cNvSpPr txBox="1"/>
            <p:nvPr/>
          </p:nvSpPr>
          <p:spPr bwMode="auto">
            <a:xfrm>
              <a:off x="5028" y="8860"/>
              <a:ext cx="2926" cy="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rPr>
                <a:t>推进办事服务公开标准化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135" name="椭圆 134"/>
            <p:cNvSpPr/>
            <p:nvPr/>
          </p:nvSpPr>
          <p:spPr>
            <a:xfrm>
              <a:off x="14783" y="7331"/>
              <a:ext cx="1343" cy="138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137" name="文本框 136"/>
            <p:cNvSpPr txBox="1"/>
            <p:nvPr/>
          </p:nvSpPr>
          <p:spPr bwMode="auto">
            <a:xfrm>
              <a:off x="9831" y="8860"/>
              <a:ext cx="2926" cy="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rPr>
                <a:t>健全解读回应工作机制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138" name="文本框 137"/>
            <p:cNvSpPr txBox="1"/>
            <p:nvPr/>
          </p:nvSpPr>
          <p:spPr bwMode="auto">
            <a:xfrm>
              <a:off x="14201" y="8860"/>
              <a:ext cx="2926" cy="1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>
                <a:lnSpc>
                  <a:spcPct val="100000"/>
                </a:lnSpc>
              </a:pPr>
              <a:r>
                <a:rPr lang="zh-CN" altLang="en-US" sz="1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sym typeface="+mn-lt"/>
                </a:rPr>
                <a:t>推动基层政务公开标准化规范化向农村和社区延伸</a:t>
              </a:r>
              <a:endPara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lt"/>
              </a:endParaRPr>
            </a:p>
          </p:txBody>
        </p:sp>
        <p:sp>
          <p:nvSpPr>
            <p:cNvPr id="139" name="任意多边形: 形状 32"/>
            <p:cNvSpPr/>
            <p:nvPr/>
          </p:nvSpPr>
          <p:spPr>
            <a:xfrm>
              <a:off x="15118" y="7704"/>
              <a:ext cx="681" cy="6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7009" y="65310"/>
                  </a:moveTo>
                  <a:lnTo>
                    <a:pt x="117009" y="65310"/>
                  </a:lnTo>
                  <a:lnTo>
                    <a:pt x="117009" y="65310"/>
                  </a:lnTo>
                  <a:cubicBezTo>
                    <a:pt x="61993" y="91073"/>
                    <a:pt x="61993" y="91073"/>
                    <a:pt x="61993" y="91073"/>
                  </a:cubicBezTo>
                  <a:lnTo>
                    <a:pt x="61993" y="91073"/>
                  </a:lnTo>
                  <a:lnTo>
                    <a:pt x="61993" y="91073"/>
                  </a:lnTo>
                  <a:lnTo>
                    <a:pt x="61993" y="91073"/>
                  </a:lnTo>
                  <a:cubicBezTo>
                    <a:pt x="61993" y="92655"/>
                    <a:pt x="60598" y="92655"/>
                    <a:pt x="60598" y="92655"/>
                  </a:cubicBezTo>
                  <a:cubicBezTo>
                    <a:pt x="59202" y="92655"/>
                    <a:pt x="59202" y="92655"/>
                    <a:pt x="57807" y="91073"/>
                  </a:cubicBezTo>
                  <a:lnTo>
                    <a:pt x="57807" y="91073"/>
                  </a:lnTo>
                  <a:lnTo>
                    <a:pt x="57807" y="91073"/>
                  </a:lnTo>
                  <a:lnTo>
                    <a:pt x="57807" y="91073"/>
                  </a:lnTo>
                  <a:cubicBezTo>
                    <a:pt x="2990" y="65310"/>
                    <a:pt x="2990" y="65310"/>
                    <a:pt x="2990" y="65310"/>
                  </a:cubicBezTo>
                  <a:lnTo>
                    <a:pt x="2990" y="65310"/>
                  </a:lnTo>
                  <a:cubicBezTo>
                    <a:pt x="1395" y="65310"/>
                    <a:pt x="0" y="62146"/>
                    <a:pt x="0" y="60564"/>
                  </a:cubicBezTo>
                  <a:cubicBezTo>
                    <a:pt x="0" y="55819"/>
                    <a:pt x="2990" y="54237"/>
                    <a:pt x="5780" y="54237"/>
                  </a:cubicBezTo>
                  <a:cubicBezTo>
                    <a:pt x="7176" y="54237"/>
                    <a:pt x="7176" y="54237"/>
                    <a:pt x="8571" y="54237"/>
                  </a:cubicBezTo>
                  <a:lnTo>
                    <a:pt x="8571" y="54237"/>
                  </a:lnTo>
                  <a:lnTo>
                    <a:pt x="8571" y="54237"/>
                  </a:lnTo>
                  <a:lnTo>
                    <a:pt x="8571" y="54237"/>
                  </a:lnTo>
                  <a:cubicBezTo>
                    <a:pt x="60598" y="78192"/>
                    <a:pt x="60598" y="78192"/>
                    <a:pt x="60598" y="78192"/>
                  </a:cubicBezTo>
                  <a:cubicBezTo>
                    <a:pt x="112823" y="54237"/>
                    <a:pt x="112823" y="54237"/>
                    <a:pt x="112823" y="54237"/>
                  </a:cubicBezTo>
                  <a:lnTo>
                    <a:pt x="112823" y="54237"/>
                  </a:lnTo>
                  <a:lnTo>
                    <a:pt x="112823" y="54237"/>
                  </a:lnTo>
                  <a:lnTo>
                    <a:pt x="112823" y="54237"/>
                  </a:lnTo>
                  <a:lnTo>
                    <a:pt x="114219" y="54237"/>
                  </a:lnTo>
                  <a:cubicBezTo>
                    <a:pt x="118405" y="54237"/>
                    <a:pt x="119800" y="55819"/>
                    <a:pt x="119800" y="60564"/>
                  </a:cubicBezTo>
                  <a:cubicBezTo>
                    <a:pt x="119800" y="62146"/>
                    <a:pt x="118405" y="65310"/>
                    <a:pt x="117009" y="65310"/>
                  </a:cubicBezTo>
                  <a:close/>
                  <a:moveTo>
                    <a:pt x="117009" y="38192"/>
                  </a:moveTo>
                  <a:lnTo>
                    <a:pt x="117009" y="38192"/>
                  </a:lnTo>
                  <a:lnTo>
                    <a:pt x="117009" y="38192"/>
                  </a:lnTo>
                  <a:cubicBezTo>
                    <a:pt x="61993" y="63728"/>
                    <a:pt x="61993" y="63728"/>
                    <a:pt x="61993" y="63728"/>
                  </a:cubicBezTo>
                  <a:lnTo>
                    <a:pt x="61993" y="63728"/>
                  </a:lnTo>
                  <a:lnTo>
                    <a:pt x="61993" y="63728"/>
                  </a:lnTo>
                  <a:lnTo>
                    <a:pt x="61993" y="63728"/>
                  </a:lnTo>
                  <a:lnTo>
                    <a:pt x="60598" y="63728"/>
                  </a:lnTo>
                  <a:cubicBezTo>
                    <a:pt x="59202" y="63728"/>
                    <a:pt x="59202" y="63728"/>
                    <a:pt x="57807" y="63728"/>
                  </a:cubicBezTo>
                  <a:lnTo>
                    <a:pt x="57807" y="63728"/>
                  </a:lnTo>
                  <a:lnTo>
                    <a:pt x="57807" y="63728"/>
                  </a:lnTo>
                  <a:lnTo>
                    <a:pt x="57807" y="63728"/>
                  </a:lnTo>
                  <a:cubicBezTo>
                    <a:pt x="2990" y="38192"/>
                    <a:pt x="2990" y="38192"/>
                    <a:pt x="2990" y="38192"/>
                  </a:cubicBezTo>
                  <a:lnTo>
                    <a:pt x="2990" y="38192"/>
                  </a:lnTo>
                  <a:cubicBezTo>
                    <a:pt x="1395" y="36610"/>
                    <a:pt x="0" y="35028"/>
                    <a:pt x="0" y="31864"/>
                  </a:cubicBezTo>
                  <a:cubicBezTo>
                    <a:pt x="0" y="30282"/>
                    <a:pt x="1395" y="27118"/>
                    <a:pt x="2990" y="27118"/>
                  </a:cubicBezTo>
                  <a:lnTo>
                    <a:pt x="2990" y="27118"/>
                  </a:lnTo>
                  <a:cubicBezTo>
                    <a:pt x="57807" y="1581"/>
                    <a:pt x="57807" y="1581"/>
                    <a:pt x="57807" y="1581"/>
                  </a:cubicBezTo>
                  <a:lnTo>
                    <a:pt x="57807" y="1581"/>
                  </a:lnTo>
                  <a:lnTo>
                    <a:pt x="57807" y="1581"/>
                  </a:lnTo>
                  <a:lnTo>
                    <a:pt x="57807" y="1581"/>
                  </a:lnTo>
                  <a:cubicBezTo>
                    <a:pt x="59202" y="0"/>
                    <a:pt x="59202" y="0"/>
                    <a:pt x="60598" y="0"/>
                  </a:cubicBezTo>
                  <a:cubicBezTo>
                    <a:pt x="60598" y="0"/>
                    <a:pt x="61993" y="0"/>
                    <a:pt x="61993" y="1581"/>
                  </a:cubicBezTo>
                  <a:lnTo>
                    <a:pt x="61993" y="1581"/>
                  </a:lnTo>
                  <a:lnTo>
                    <a:pt x="61993" y="1581"/>
                  </a:lnTo>
                  <a:lnTo>
                    <a:pt x="61993" y="1581"/>
                  </a:lnTo>
                  <a:cubicBezTo>
                    <a:pt x="117009" y="27118"/>
                    <a:pt x="117009" y="27118"/>
                    <a:pt x="117009" y="27118"/>
                  </a:cubicBezTo>
                  <a:lnTo>
                    <a:pt x="117009" y="27118"/>
                  </a:lnTo>
                  <a:cubicBezTo>
                    <a:pt x="118405" y="27118"/>
                    <a:pt x="119800" y="30282"/>
                    <a:pt x="119800" y="31864"/>
                  </a:cubicBezTo>
                  <a:cubicBezTo>
                    <a:pt x="119800" y="35028"/>
                    <a:pt x="118405" y="36610"/>
                    <a:pt x="117009" y="38192"/>
                  </a:cubicBezTo>
                  <a:close/>
                  <a:moveTo>
                    <a:pt x="5780" y="81355"/>
                  </a:moveTo>
                  <a:lnTo>
                    <a:pt x="5780" y="81355"/>
                  </a:lnTo>
                  <a:cubicBezTo>
                    <a:pt x="7176" y="81355"/>
                    <a:pt x="7176" y="81355"/>
                    <a:pt x="8571" y="81355"/>
                  </a:cubicBezTo>
                  <a:lnTo>
                    <a:pt x="8571" y="81355"/>
                  </a:lnTo>
                  <a:lnTo>
                    <a:pt x="8571" y="81355"/>
                  </a:lnTo>
                  <a:lnTo>
                    <a:pt x="8571" y="81355"/>
                  </a:lnTo>
                  <a:cubicBezTo>
                    <a:pt x="60598" y="106892"/>
                    <a:pt x="60598" y="106892"/>
                    <a:pt x="60598" y="106892"/>
                  </a:cubicBezTo>
                  <a:cubicBezTo>
                    <a:pt x="112823" y="81355"/>
                    <a:pt x="112823" y="81355"/>
                    <a:pt x="112823" y="81355"/>
                  </a:cubicBezTo>
                  <a:lnTo>
                    <a:pt x="112823" y="81355"/>
                  </a:lnTo>
                  <a:lnTo>
                    <a:pt x="112823" y="81355"/>
                  </a:lnTo>
                  <a:lnTo>
                    <a:pt x="112823" y="81355"/>
                  </a:lnTo>
                  <a:lnTo>
                    <a:pt x="114219" y="81355"/>
                  </a:lnTo>
                  <a:cubicBezTo>
                    <a:pt x="118405" y="81355"/>
                    <a:pt x="119800" y="84519"/>
                    <a:pt x="119800" y="87683"/>
                  </a:cubicBezTo>
                  <a:cubicBezTo>
                    <a:pt x="119800" y="91073"/>
                    <a:pt x="118405" y="92655"/>
                    <a:pt x="117009" y="94237"/>
                  </a:cubicBezTo>
                  <a:lnTo>
                    <a:pt x="117009" y="94237"/>
                  </a:lnTo>
                  <a:cubicBezTo>
                    <a:pt x="61993" y="119774"/>
                    <a:pt x="61993" y="119774"/>
                    <a:pt x="61993" y="119774"/>
                  </a:cubicBezTo>
                  <a:lnTo>
                    <a:pt x="61993" y="119774"/>
                  </a:lnTo>
                  <a:lnTo>
                    <a:pt x="61993" y="119774"/>
                  </a:lnTo>
                  <a:lnTo>
                    <a:pt x="61993" y="119774"/>
                  </a:lnTo>
                  <a:lnTo>
                    <a:pt x="60598" y="119774"/>
                  </a:lnTo>
                  <a:cubicBezTo>
                    <a:pt x="59202" y="119774"/>
                    <a:pt x="59202" y="119774"/>
                    <a:pt x="57807" y="119774"/>
                  </a:cubicBezTo>
                  <a:lnTo>
                    <a:pt x="57807" y="119774"/>
                  </a:lnTo>
                  <a:lnTo>
                    <a:pt x="57807" y="119774"/>
                  </a:lnTo>
                  <a:lnTo>
                    <a:pt x="57807" y="119774"/>
                  </a:lnTo>
                  <a:cubicBezTo>
                    <a:pt x="2990" y="94237"/>
                    <a:pt x="2990" y="94237"/>
                    <a:pt x="2990" y="94237"/>
                  </a:cubicBezTo>
                  <a:lnTo>
                    <a:pt x="2990" y="94237"/>
                  </a:lnTo>
                  <a:cubicBezTo>
                    <a:pt x="1395" y="92655"/>
                    <a:pt x="0" y="91073"/>
                    <a:pt x="0" y="87683"/>
                  </a:cubicBezTo>
                  <a:cubicBezTo>
                    <a:pt x="0" y="84519"/>
                    <a:pt x="2990" y="81355"/>
                    <a:pt x="5780" y="81355"/>
                  </a:cubicBezTo>
                  <a:close/>
                </a:path>
              </a:pathLst>
            </a:custGeom>
            <a:solidFill>
              <a:srgbClr val="DE0000"/>
            </a:solidFill>
            <a:ln>
              <a:noFill/>
            </a:ln>
          </p:spPr>
          <p:txBody>
            <a:bodyPr anchor="ctr"/>
            <a:p>
              <a:pPr algn="ctr"/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3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18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26" name="直接连接符 25"/>
          <p:cNvCxnSpPr>
            <a:stCxn id="34" idx="3"/>
          </p:cNvCxnSpPr>
          <p:nvPr/>
        </p:nvCxnSpPr>
        <p:spPr>
          <a:xfrm>
            <a:off x="3506594" y="561496"/>
            <a:ext cx="7526896" cy="39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组合 28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33"/>
          <p:cNvSpPr txBox="1"/>
          <p:nvPr/>
        </p:nvSpPr>
        <p:spPr>
          <a:xfrm>
            <a:off x="1189717" y="300521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l"/>
            <a:r>
              <a:rPr lang="zh-CN" altLang="en-US" sz="2800" dirty="0" smtClean="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</a:rPr>
              <a:t>前期调研准备</a:t>
            </a:r>
            <a:endParaRPr lang="zh-CN" altLang="en-US" sz="2800" dirty="0" smtClean="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29590" y="1257935"/>
            <a:ext cx="2977515" cy="5018405"/>
            <a:chOff x="834" y="1981"/>
            <a:chExt cx="4689" cy="7903"/>
          </a:xfrm>
        </p:grpSpPr>
        <p:sp>
          <p:nvSpPr>
            <p:cNvPr id="18" name="矩形 17"/>
            <p:cNvSpPr/>
            <p:nvPr/>
          </p:nvSpPr>
          <p:spPr>
            <a:xfrm>
              <a:off x="834" y="1981"/>
              <a:ext cx="4689" cy="7903"/>
            </a:xfrm>
            <a:prstGeom prst="rect">
              <a:avLst/>
            </a:prstGeom>
            <a:solidFill>
              <a:srgbClr val="DE0000"/>
            </a:solidFill>
            <a:ln>
              <a:noFill/>
            </a:ln>
            <a:effectLst>
              <a:outerShdw blurRad="406400" dist="2413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spc="300" dirty="0">
                <a:solidFill>
                  <a:prstClr val="white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1" name="椭圆 45"/>
            <p:cNvSpPr/>
            <p:nvPr/>
          </p:nvSpPr>
          <p:spPr>
            <a:xfrm>
              <a:off x="2311" y="3461"/>
              <a:ext cx="1735" cy="1392"/>
            </a:xfrm>
            <a:custGeom>
              <a:avLst/>
              <a:gdLst>
                <a:gd name="connsiteX0" fmla="*/ 9246 w 338138"/>
                <a:gd name="connsiteY0" fmla="*/ 217487 h 250825"/>
                <a:gd name="connsiteX1" fmla="*/ 328892 w 338138"/>
                <a:gd name="connsiteY1" fmla="*/ 217487 h 250825"/>
                <a:gd name="connsiteX2" fmla="*/ 338138 w 338138"/>
                <a:gd name="connsiteY2" fmla="*/ 226822 h 250825"/>
                <a:gd name="connsiteX3" fmla="*/ 314363 w 338138"/>
                <a:gd name="connsiteY3" fmla="*/ 250825 h 250825"/>
                <a:gd name="connsiteX4" fmla="*/ 23775 w 338138"/>
                <a:gd name="connsiteY4" fmla="*/ 250825 h 250825"/>
                <a:gd name="connsiteX5" fmla="*/ 0 w 338138"/>
                <a:gd name="connsiteY5" fmla="*/ 226822 h 250825"/>
                <a:gd name="connsiteX6" fmla="*/ 9246 w 338138"/>
                <a:gd name="connsiteY6" fmla="*/ 217487 h 250825"/>
                <a:gd name="connsiteX7" fmla="*/ 100182 w 338138"/>
                <a:gd name="connsiteY7" fmla="*/ 100012 h 250825"/>
                <a:gd name="connsiteX8" fmla="*/ 123655 w 338138"/>
                <a:gd name="connsiteY8" fmla="*/ 100012 h 250825"/>
                <a:gd name="connsiteX9" fmla="*/ 130175 w 338138"/>
                <a:gd name="connsiteY9" fmla="*/ 106705 h 250825"/>
                <a:gd name="connsiteX10" fmla="*/ 130175 w 338138"/>
                <a:gd name="connsiteY10" fmla="*/ 161583 h 250825"/>
                <a:gd name="connsiteX11" fmla="*/ 123655 w 338138"/>
                <a:gd name="connsiteY11" fmla="*/ 168275 h 250825"/>
                <a:gd name="connsiteX12" fmla="*/ 100182 w 338138"/>
                <a:gd name="connsiteY12" fmla="*/ 168275 h 250825"/>
                <a:gd name="connsiteX13" fmla="*/ 93662 w 338138"/>
                <a:gd name="connsiteY13" fmla="*/ 161583 h 250825"/>
                <a:gd name="connsiteX14" fmla="*/ 93662 w 338138"/>
                <a:gd name="connsiteY14" fmla="*/ 106705 h 250825"/>
                <a:gd name="connsiteX15" fmla="*/ 100182 w 338138"/>
                <a:gd name="connsiteY15" fmla="*/ 100012 h 250825"/>
                <a:gd name="connsiteX16" fmla="*/ 157332 w 338138"/>
                <a:gd name="connsiteY16" fmla="*/ 77787 h 250825"/>
                <a:gd name="connsiteX17" fmla="*/ 180805 w 338138"/>
                <a:gd name="connsiteY17" fmla="*/ 77787 h 250825"/>
                <a:gd name="connsiteX18" fmla="*/ 187325 w 338138"/>
                <a:gd name="connsiteY18" fmla="*/ 84441 h 250825"/>
                <a:gd name="connsiteX19" fmla="*/ 187325 w 338138"/>
                <a:gd name="connsiteY19" fmla="*/ 161622 h 250825"/>
                <a:gd name="connsiteX20" fmla="*/ 180805 w 338138"/>
                <a:gd name="connsiteY20" fmla="*/ 168275 h 250825"/>
                <a:gd name="connsiteX21" fmla="*/ 157332 w 338138"/>
                <a:gd name="connsiteY21" fmla="*/ 168275 h 250825"/>
                <a:gd name="connsiteX22" fmla="*/ 150812 w 338138"/>
                <a:gd name="connsiteY22" fmla="*/ 161622 h 250825"/>
                <a:gd name="connsiteX23" fmla="*/ 150812 w 338138"/>
                <a:gd name="connsiteY23" fmla="*/ 84441 h 250825"/>
                <a:gd name="connsiteX24" fmla="*/ 157332 w 338138"/>
                <a:gd name="connsiteY24" fmla="*/ 77787 h 250825"/>
                <a:gd name="connsiteX25" fmla="*/ 216070 w 338138"/>
                <a:gd name="connsiteY25" fmla="*/ 49212 h 250825"/>
                <a:gd name="connsiteX26" fmla="*/ 239543 w 338138"/>
                <a:gd name="connsiteY26" fmla="*/ 49212 h 250825"/>
                <a:gd name="connsiteX27" fmla="*/ 246063 w 338138"/>
                <a:gd name="connsiteY27" fmla="*/ 55827 h 250825"/>
                <a:gd name="connsiteX28" fmla="*/ 246063 w 338138"/>
                <a:gd name="connsiteY28" fmla="*/ 161661 h 250825"/>
                <a:gd name="connsiteX29" fmla="*/ 239543 w 338138"/>
                <a:gd name="connsiteY29" fmla="*/ 168275 h 250825"/>
                <a:gd name="connsiteX30" fmla="*/ 216070 w 338138"/>
                <a:gd name="connsiteY30" fmla="*/ 168275 h 250825"/>
                <a:gd name="connsiteX31" fmla="*/ 209550 w 338138"/>
                <a:gd name="connsiteY31" fmla="*/ 161661 h 250825"/>
                <a:gd name="connsiteX32" fmla="*/ 209550 w 338138"/>
                <a:gd name="connsiteY32" fmla="*/ 55827 h 250825"/>
                <a:gd name="connsiteX33" fmla="*/ 216070 w 338138"/>
                <a:gd name="connsiteY33" fmla="*/ 49212 h 250825"/>
                <a:gd name="connsiteX34" fmla="*/ 53428 w 338138"/>
                <a:gd name="connsiteY34" fmla="*/ 22225 h 250825"/>
                <a:gd name="connsiteX35" fmla="*/ 50800 w 338138"/>
                <a:gd name="connsiteY35" fmla="*/ 24858 h 250825"/>
                <a:gd name="connsiteX36" fmla="*/ 50800 w 338138"/>
                <a:gd name="connsiteY36" fmla="*/ 182834 h 250825"/>
                <a:gd name="connsiteX37" fmla="*/ 53428 w 338138"/>
                <a:gd name="connsiteY37" fmla="*/ 184150 h 250825"/>
                <a:gd name="connsiteX38" fmla="*/ 284710 w 338138"/>
                <a:gd name="connsiteY38" fmla="*/ 184150 h 250825"/>
                <a:gd name="connsiteX39" fmla="*/ 287338 w 338138"/>
                <a:gd name="connsiteY39" fmla="*/ 182834 h 250825"/>
                <a:gd name="connsiteX40" fmla="*/ 287338 w 338138"/>
                <a:gd name="connsiteY40" fmla="*/ 24858 h 250825"/>
                <a:gd name="connsiteX41" fmla="*/ 284710 w 338138"/>
                <a:gd name="connsiteY41" fmla="*/ 22225 h 250825"/>
                <a:gd name="connsiteX42" fmla="*/ 53428 w 338138"/>
                <a:gd name="connsiteY42" fmla="*/ 22225 h 250825"/>
                <a:gd name="connsiteX43" fmla="*/ 53663 w 338138"/>
                <a:gd name="connsiteY43" fmla="*/ 0 h 250825"/>
                <a:gd name="connsiteX44" fmla="*/ 286062 w 338138"/>
                <a:gd name="connsiteY44" fmla="*/ 0 h 250825"/>
                <a:gd name="connsiteX45" fmla="*/ 311150 w 338138"/>
                <a:gd name="connsiteY45" fmla="*/ 25008 h 250825"/>
                <a:gd name="connsiteX46" fmla="*/ 311150 w 338138"/>
                <a:gd name="connsiteY46" fmla="*/ 182955 h 250825"/>
                <a:gd name="connsiteX47" fmla="*/ 286062 w 338138"/>
                <a:gd name="connsiteY47" fmla="*/ 207963 h 250825"/>
                <a:gd name="connsiteX48" fmla="*/ 53663 w 338138"/>
                <a:gd name="connsiteY48" fmla="*/ 207963 h 250825"/>
                <a:gd name="connsiteX49" fmla="*/ 28575 w 338138"/>
                <a:gd name="connsiteY49" fmla="*/ 182955 h 250825"/>
                <a:gd name="connsiteX50" fmla="*/ 28575 w 338138"/>
                <a:gd name="connsiteY50" fmla="*/ 25008 h 250825"/>
                <a:gd name="connsiteX51" fmla="*/ 53663 w 338138"/>
                <a:gd name="connsiteY51" fmla="*/ 0 h 250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8138" h="250825">
                  <a:moveTo>
                    <a:pt x="9246" y="217487"/>
                  </a:moveTo>
                  <a:cubicBezTo>
                    <a:pt x="9246" y="217487"/>
                    <a:pt x="9246" y="217487"/>
                    <a:pt x="328892" y="217487"/>
                  </a:cubicBezTo>
                  <a:cubicBezTo>
                    <a:pt x="334176" y="217487"/>
                    <a:pt x="338138" y="221488"/>
                    <a:pt x="338138" y="226822"/>
                  </a:cubicBezTo>
                  <a:cubicBezTo>
                    <a:pt x="338138" y="240157"/>
                    <a:pt x="327571" y="250825"/>
                    <a:pt x="314363" y="250825"/>
                  </a:cubicBezTo>
                  <a:cubicBezTo>
                    <a:pt x="314363" y="250825"/>
                    <a:pt x="314363" y="250825"/>
                    <a:pt x="23775" y="250825"/>
                  </a:cubicBezTo>
                  <a:cubicBezTo>
                    <a:pt x="10567" y="250825"/>
                    <a:pt x="0" y="240157"/>
                    <a:pt x="0" y="226822"/>
                  </a:cubicBezTo>
                  <a:cubicBezTo>
                    <a:pt x="0" y="221488"/>
                    <a:pt x="3962" y="217487"/>
                    <a:pt x="9246" y="217487"/>
                  </a:cubicBezTo>
                  <a:close/>
                  <a:moveTo>
                    <a:pt x="100182" y="100012"/>
                  </a:moveTo>
                  <a:cubicBezTo>
                    <a:pt x="100182" y="100012"/>
                    <a:pt x="100182" y="100012"/>
                    <a:pt x="123655" y="100012"/>
                  </a:cubicBezTo>
                  <a:cubicBezTo>
                    <a:pt x="127567" y="100012"/>
                    <a:pt x="130175" y="102689"/>
                    <a:pt x="130175" y="106705"/>
                  </a:cubicBezTo>
                  <a:cubicBezTo>
                    <a:pt x="130175" y="106705"/>
                    <a:pt x="130175" y="106705"/>
                    <a:pt x="130175" y="161583"/>
                  </a:cubicBezTo>
                  <a:cubicBezTo>
                    <a:pt x="130175" y="165598"/>
                    <a:pt x="127567" y="168275"/>
                    <a:pt x="123655" y="168275"/>
                  </a:cubicBezTo>
                  <a:cubicBezTo>
                    <a:pt x="123655" y="168275"/>
                    <a:pt x="123655" y="168275"/>
                    <a:pt x="100182" y="168275"/>
                  </a:cubicBezTo>
                  <a:cubicBezTo>
                    <a:pt x="96270" y="168275"/>
                    <a:pt x="93662" y="165598"/>
                    <a:pt x="93662" y="161583"/>
                  </a:cubicBezTo>
                  <a:cubicBezTo>
                    <a:pt x="93662" y="161583"/>
                    <a:pt x="93662" y="161583"/>
                    <a:pt x="93662" y="106705"/>
                  </a:cubicBezTo>
                  <a:cubicBezTo>
                    <a:pt x="93662" y="102689"/>
                    <a:pt x="96270" y="100012"/>
                    <a:pt x="100182" y="100012"/>
                  </a:cubicBezTo>
                  <a:close/>
                  <a:moveTo>
                    <a:pt x="157332" y="77787"/>
                  </a:moveTo>
                  <a:cubicBezTo>
                    <a:pt x="157332" y="77787"/>
                    <a:pt x="157332" y="77787"/>
                    <a:pt x="180805" y="77787"/>
                  </a:cubicBezTo>
                  <a:cubicBezTo>
                    <a:pt x="184717" y="77787"/>
                    <a:pt x="187325" y="81779"/>
                    <a:pt x="187325" y="84441"/>
                  </a:cubicBezTo>
                  <a:cubicBezTo>
                    <a:pt x="187325" y="84441"/>
                    <a:pt x="187325" y="84441"/>
                    <a:pt x="187325" y="161622"/>
                  </a:cubicBezTo>
                  <a:cubicBezTo>
                    <a:pt x="187325" y="165614"/>
                    <a:pt x="184717" y="168275"/>
                    <a:pt x="180805" y="168275"/>
                  </a:cubicBezTo>
                  <a:cubicBezTo>
                    <a:pt x="180805" y="168275"/>
                    <a:pt x="180805" y="168275"/>
                    <a:pt x="157332" y="168275"/>
                  </a:cubicBezTo>
                  <a:cubicBezTo>
                    <a:pt x="153420" y="168275"/>
                    <a:pt x="150812" y="165614"/>
                    <a:pt x="150812" y="161622"/>
                  </a:cubicBezTo>
                  <a:cubicBezTo>
                    <a:pt x="150812" y="161622"/>
                    <a:pt x="150812" y="161622"/>
                    <a:pt x="150812" y="84441"/>
                  </a:cubicBezTo>
                  <a:cubicBezTo>
                    <a:pt x="150812" y="81779"/>
                    <a:pt x="153420" y="77787"/>
                    <a:pt x="157332" y="77787"/>
                  </a:cubicBezTo>
                  <a:close/>
                  <a:moveTo>
                    <a:pt x="216070" y="49212"/>
                  </a:moveTo>
                  <a:cubicBezTo>
                    <a:pt x="216070" y="49212"/>
                    <a:pt x="216070" y="49212"/>
                    <a:pt x="239543" y="49212"/>
                  </a:cubicBezTo>
                  <a:cubicBezTo>
                    <a:pt x="243455" y="49212"/>
                    <a:pt x="246063" y="51858"/>
                    <a:pt x="246063" y="55827"/>
                  </a:cubicBezTo>
                  <a:cubicBezTo>
                    <a:pt x="246063" y="55827"/>
                    <a:pt x="246063" y="55827"/>
                    <a:pt x="246063" y="161661"/>
                  </a:cubicBezTo>
                  <a:cubicBezTo>
                    <a:pt x="246063" y="165629"/>
                    <a:pt x="243455" y="168275"/>
                    <a:pt x="239543" y="168275"/>
                  </a:cubicBezTo>
                  <a:cubicBezTo>
                    <a:pt x="239543" y="168275"/>
                    <a:pt x="239543" y="168275"/>
                    <a:pt x="216070" y="168275"/>
                  </a:cubicBezTo>
                  <a:cubicBezTo>
                    <a:pt x="212158" y="168275"/>
                    <a:pt x="209550" y="165629"/>
                    <a:pt x="209550" y="161661"/>
                  </a:cubicBezTo>
                  <a:cubicBezTo>
                    <a:pt x="209550" y="161661"/>
                    <a:pt x="209550" y="161661"/>
                    <a:pt x="209550" y="55827"/>
                  </a:cubicBezTo>
                  <a:cubicBezTo>
                    <a:pt x="209550" y="51858"/>
                    <a:pt x="212158" y="49212"/>
                    <a:pt x="216070" y="49212"/>
                  </a:cubicBezTo>
                  <a:close/>
                  <a:moveTo>
                    <a:pt x="53428" y="22225"/>
                  </a:moveTo>
                  <a:cubicBezTo>
                    <a:pt x="52114" y="22225"/>
                    <a:pt x="50800" y="23541"/>
                    <a:pt x="50800" y="24858"/>
                  </a:cubicBezTo>
                  <a:lnTo>
                    <a:pt x="50800" y="182834"/>
                  </a:lnTo>
                  <a:cubicBezTo>
                    <a:pt x="50800" y="184150"/>
                    <a:pt x="52114" y="184150"/>
                    <a:pt x="53428" y="184150"/>
                  </a:cubicBezTo>
                  <a:cubicBezTo>
                    <a:pt x="53428" y="184150"/>
                    <a:pt x="53428" y="184150"/>
                    <a:pt x="284710" y="184150"/>
                  </a:cubicBezTo>
                  <a:cubicBezTo>
                    <a:pt x="286024" y="184150"/>
                    <a:pt x="287338" y="184150"/>
                    <a:pt x="287338" y="182834"/>
                  </a:cubicBezTo>
                  <a:cubicBezTo>
                    <a:pt x="287338" y="182834"/>
                    <a:pt x="287338" y="182834"/>
                    <a:pt x="287338" y="24858"/>
                  </a:cubicBezTo>
                  <a:cubicBezTo>
                    <a:pt x="287338" y="23541"/>
                    <a:pt x="286024" y="22225"/>
                    <a:pt x="284710" y="22225"/>
                  </a:cubicBezTo>
                  <a:cubicBezTo>
                    <a:pt x="284710" y="22225"/>
                    <a:pt x="284710" y="22225"/>
                    <a:pt x="53428" y="22225"/>
                  </a:cubicBezTo>
                  <a:close/>
                  <a:moveTo>
                    <a:pt x="53663" y="0"/>
                  </a:moveTo>
                  <a:cubicBezTo>
                    <a:pt x="53663" y="0"/>
                    <a:pt x="53663" y="0"/>
                    <a:pt x="286062" y="0"/>
                  </a:cubicBezTo>
                  <a:cubicBezTo>
                    <a:pt x="300587" y="0"/>
                    <a:pt x="311150" y="10530"/>
                    <a:pt x="311150" y="25008"/>
                  </a:cubicBezTo>
                  <a:cubicBezTo>
                    <a:pt x="311150" y="25008"/>
                    <a:pt x="311150" y="25008"/>
                    <a:pt x="311150" y="182955"/>
                  </a:cubicBezTo>
                  <a:cubicBezTo>
                    <a:pt x="311150" y="196117"/>
                    <a:pt x="300587" y="207963"/>
                    <a:pt x="286062" y="207963"/>
                  </a:cubicBezTo>
                  <a:cubicBezTo>
                    <a:pt x="286062" y="207963"/>
                    <a:pt x="286062" y="207963"/>
                    <a:pt x="53663" y="207963"/>
                  </a:cubicBezTo>
                  <a:cubicBezTo>
                    <a:pt x="39138" y="207963"/>
                    <a:pt x="28575" y="196117"/>
                    <a:pt x="28575" y="182955"/>
                  </a:cubicBezTo>
                  <a:cubicBezTo>
                    <a:pt x="28575" y="182955"/>
                    <a:pt x="28575" y="182955"/>
                    <a:pt x="28575" y="25008"/>
                  </a:cubicBezTo>
                  <a:cubicBezTo>
                    <a:pt x="28575" y="10530"/>
                    <a:pt x="39138" y="0"/>
                    <a:pt x="5366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2" name="TextBox 11"/>
            <p:cNvSpPr txBox="1"/>
            <p:nvPr/>
          </p:nvSpPr>
          <p:spPr>
            <a:xfrm>
              <a:off x="1354" y="5239"/>
              <a:ext cx="3650" cy="33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>
                <a:lnSpc>
                  <a:spcPct val="125000"/>
                </a:lnSpc>
              </a:pPr>
              <a:r>
                <a:rPr lang="zh-CN" altLang="en-US" sz="28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2020年“全面落实试点领域标准指引”的有关工作要求</a:t>
              </a:r>
              <a:endParaRPr lang="zh-CN" altLang="en-US" sz="28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977640" y="1257935"/>
            <a:ext cx="7585710" cy="861060"/>
            <a:chOff x="6264" y="1981"/>
            <a:chExt cx="11946" cy="1356"/>
          </a:xfrm>
        </p:grpSpPr>
        <p:sp>
          <p:nvSpPr>
            <p:cNvPr id="13" name="矩形 12"/>
            <p:cNvSpPr/>
            <p:nvPr/>
          </p:nvSpPr>
          <p:spPr>
            <a:xfrm>
              <a:off x="6264" y="1981"/>
              <a:ext cx="11947" cy="1356"/>
            </a:xfrm>
            <a:prstGeom prst="rect">
              <a:avLst/>
            </a:prstGeom>
            <a:noFill/>
            <a:ln w="38100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4" name="TextBox 11"/>
            <p:cNvSpPr txBox="1"/>
            <p:nvPr/>
          </p:nvSpPr>
          <p:spPr>
            <a:xfrm>
              <a:off x="6779" y="2222"/>
              <a:ext cx="11147" cy="96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l">
                <a:lnSpc>
                  <a:spcPct val="125000"/>
                </a:lnSpc>
              </a:pPr>
              <a:r>
                <a:rPr lang="en-US" altLang="zh-CN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2020年底前编制完成本级政务公开事项标准目录，实行政务过程和结果全公开。</a:t>
              </a:r>
              <a:endPara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977640" y="2550795"/>
            <a:ext cx="7585710" cy="3724910"/>
            <a:chOff x="6264" y="4017"/>
            <a:chExt cx="11946" cy="5866"/>
          </a:xfrm>
        </p:grpSpPr>
        <p:sp>
          <p:nvSpPr>
            <p:cNvPr id="25" name="矩形 24"/>
            <p:cNvSpPr/>
            <p:nvPr/>
          </p:nvSpPr>
          <p:spPr>
            <a:xfrm>
              <a:off x="6264" y="4017"/>
              <a:ext cx="11947" cy="5867"/>
            </a:xfrm>
            <a:prstGeom prst="rect">
              <a:avLst/>
            </a:prstGeom>
            <a:noFill/>
            <a:ln w="38100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  <p:sp>
          <p:nvSpPr>
            <p:cNvPr id="26" name="TextBox 11"/>
            <p:cNvSpPr txBox="1"/>
            <p:nvPr/>
          </p:nvSpPr>
          <p:spPr>
            <a:xfrm>
              <a:off x="6659" y="4353"/>
              <a:ext cx="11251" cy="53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p>
              <a:pPr algn="l">
                <a:lnSpc>
                  <a:spcPct val="115000"/>
                </a:lnSpc>
              </a:pPr>
              <a:r>
                <a:rPr lang="en-US" altLang="zh-CN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、</a:t>
              </a: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责任主体：基层政府（包括县、不设区的市、市辖区人民政府和乡镇人民政府、街道办事处）</a:t>
              </a:r>
              <a:endPara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15000"/>
                </a:lnSpc>
              </a:pP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对照国务院部门制定的26个试点领域标准指引：国土空间规划、重大建设项目、公共资源交易、财政预决算、安全生产、税收管理、征地补偿、国有土地上房屋征收、保障性住房、农村危房改造、环境保护、公共文化服务、公共法律服务、扶贫、救灾、食品药品监管、城市综合执法、就业创业、社会保险、社会救助、养老服务、户籍管理、涉农补贴、义务教育、医疗卫生、市政服务等。</a:t>
              </a:r>
              <a:endPara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15000"/>
                </a:lnSpc>
              </a:pP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编制目录要因地制宜、实事求是，体现地区和领域特点，避免公开事项及标准“一刀切”。结合本级政府权责清单和公共服务事项清单，全面梳理细化相关领域政务公开事项。</a:t>
              </a:r>
              <a:endPara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  <a:p>
              <a:pPr algn="l">
                <a:lnSpc>
                  <a:spcPct val="115000"/>
                </a:lnSpc>
              </a:pPr>
              <a:r>
                <a:rPr lang="zh-CN" altLang="en-US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     目录至少应包括公开事项的八个要素：名称、内容、依据、时限、主体、方式、渠道、公开对象等。</a:t>
              </a:r>
              <a:endParaRPr lang="zh-CN" altLang="en-US" sz="1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47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48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49" name="直接连接符 48"/>
          <p:cNvCxnSpPr>
            <a:stCxn id="54" idx="3"/>
          </p:cNvCxnSpPr>
          <p:nvPr/>
        </p:nvCxnSpPr>
        <p:spPr>
          <a:xfrm>
            <a:off x="3506594" y="561496"/>
            <a:ext cx="7526896" cy="39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组合 49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51" name="直接连接符 50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文本框 53"/>
          <p:cNvSpPr txBox="1"/>
          <p:nvPr/>
        </p:nvSpPr>
        <p:spPr>
          <a:xfrm>
            <a:off x="1189717" y="300521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l"/>
            <a:r>
              <a:rPr lang="zh-CN" altLang="en-US" sz="2800" dirty="0" smtClean="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</a:rPr>
              <a:t>前期调研准备</a:t>
            </a:r>
            <a:endParaRPr lang="zh-CN" altLang="en-US" sz="2800" dirty="0" smtClean="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32765" y="2422525"/>
            <a:ext cx="3416300" cy="4015740"/>
            <a:chOff x="839" y="3836"/>
            <a:chExt cx="5380" cy="6324"/>
          </a:xfrm>
        </p:grpSpPr>
        <p:sp>
          <p:nvSpPr>
            <p:cNvPr id="12" name="矩形: 圆角 4"/>
            <p:cNvSpPr/>
            <p:nvPr/>
          </p:nvSpPr>
          <p:spPr>
            <a:xfrm>
              <a:off x="839" y="3836"/>
              <a:ext cx="5380" cy="6324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2980" y="4220"/>
              <a:ext cx="1097" cy="1097"/>
            </a:xfrm>
            <a:prstGeom prst="ellipse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866" y="4357"/>
              <a:ext cx="1326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包图粗黑体" panose="02000800000000000000" pitchFamily="2" charset="-122"/>
                  <a:ea typeface="包图粗黑体" panose="02000800000000000000" pitchFamily="2" charset="-122"/>
                </a:rPr>
                <a:t>01</a:t>
              </a:r>
              <a:endParaRPr lang="zh-CN" altLang="en-US" sz="2800" dirty="0">
                <a:solidFill>
                  <a:schemeClr val="bg1"/>
                </a:solidFill>
                <a:latin typeface="包图粗黑体" panose="02000800000000000000" pitchFamily="2" charset="-122"/>
                <a:ea typeface="包图粗黑体" panose="02000800000000000000" pitchFamily="2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2084" y="5549"/>
              <a:ext cx="2890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 b="1" spc="400" dirty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分步推进</a:t>
              </a:r>
              <a:endParaRPr lang="zh-CN" altLang="en-US" sz="2200" b="1" spc="400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1174" y="6137"/>
              <a:ext cx="4709" cy="3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学习理解各领域的标准指引要求；逐个梳理出各领域政务公开事项，编制形成目录；明确细化事项的具体公开内容，经邵阳市推进政府职能转变和“放管服”改革协调小组（以下简称“市协调小组”）审定后予以公开展示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32765" y="1071333"/>
            <a:ext cx="11097260" cy="1040765"/>
            <a:chOff x="839" y="1691"/>
            <a:chExt cx="17476" cy="1501"/>
          </a:xfrm>
        </p:grpSpPr>
        <p:sp>
          <p:nvSpPr>
            <p:cNvPr id="40" name="矩形 39"/>
            <p:cNvSpPr/>
            <p:nvPr/>
          </p:nvSpPr>
          <p:spPr>
            <a:xfrm>
              <a:off x="839" y="1691"/>
              <a:ext cx="17476" cy="1501"/>
            </a:xfrm>
            <a:prstGeom prst="rect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2084" y="1796"/>
              <a:ext cx="14656" cy="12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600" b="1" spc="900" dirty="0">
                  <a:ln>
                    <a:noFill/>
                  </a:ln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Medium" panose="020B0600000000000000" charset="-122"/>
                </a:rPr>
                <a:t>我市工作现状概述：</a:t>
              </a:r>
              <a:endParaRPr lang="zh-CN" altLang="en-US" sz="2600" b="1" spc="900" dirty="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Medium" panose="020B0600000000000000" charset="-122"/>
              </a:endParaRPr>
            </a:p>
            <a:p>
              <a:pPr algn="ctr"/>
              <a:r>
                <a:rPr lang="zh-CN" altLang="en-US" sz="2600" b="1" spc="900" dirty="0">
                  <a:ln>
                    <a:noFill/>
                  </a:ln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思源黑体 CN Medium" panose="020B0600000000000000" charset="-122"/>
                </a:rPr>
                <a:t>时间紧、任务重；业务性强、要求高</a:t>
              </a:r>
              <a:endParaRPr lang="zh-CN" altLang="en-US" sz="2600" b="1" spc="900" dirty="0">
                <a:ln>
                  <a:noFill/>
                </a:ln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思源黑体 CN Medium" panose="020B0600000000000000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373245" y="2422525"/>
            <a:ext cx="3416300" cy="4015740"/>
            <a:chOff x="6887" y="3815"/>
            <a:chExt cx="5380" cy="6324"/>
          </a:xfrm>
        </p:grpSpPr>
        <p:sp>
          <p:nvSpPr>
            <p:cNvPr id="44" name="矩形: 圆角 4"/>
            <p:cNvSpPr/>
            <p:nvPr/>
          </p:nvSpPr>
          <p:spPr>
            <a:xfrm>
              <a:off x="6887" y="3815"/>
              <a:ext cx="5380" cy="6324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5" name="椭圆 44"/>
            <p:cNvSpPr/>
            <p:nvPr/>
          </p:nvSpPr>
          <p:spPr>
            <a:xfrm>
              <a:off x="9028" y="4199"/>
              <a:ext cx="1097" cy="1097"/>
            </a:xfrm>
            <a:prstGeom prst="ellipse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914" y="4336"/>
              <a:ext cx="13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包图粗黑体" panose="02000800000000000000" pitchFamily="2" charset="-122"/>
                  <a:ea typeface="包图粗黑体" panose="02000800000000000000" pitchFamily="2" charset="-122"/>
                </a:rPr>
                <a:t>0</a:t>
              </a:r>
              <a:r>
                <a:rPr lang="en-US" sz="2800" dirty="0">
                  <a:solidFill>
                    <a:schemeClr val="bg1"/>
                  </a:solidFill>
                  <a:latin typeface="包图粗黑体" panose="02000800000000000000" pitchFamily="2" charset="-122"/>
                  <a:ea typeface="包图粗黑体" panose="02000800000000000000" pitchFamily="2" charset="-122"/>
                </a:rPr>
                <a:t>2</a:t>
              </a:r>
              <a:endParaRPr lang="en-US" sz="2800" dirty="0">
                <a:solidFill>
                  <a:schemeClr val="bg1"/>
                </a:solidFill>
                <a:latin typeface="包图粗黑体" panose="02000800000000000000" pitchFamily="2" charset="-122"/>
                <a:ea typeface="包图粗黑体" panose="02000800000000000000" pitchFamily="2" charset="-122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8132" y="5528"/>
              <a:ext cx="2890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 b="1" spc="400" dirty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分工梳理</a:t>
              </a:r>
              <a:endParaRPr lang="zh-CN" altLang="en-US" sz="2200" b="1" spc="400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7222" y="6116"/>
              <a:ext cx="4709" cy="3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各县市区的主体责任，保障人员和经费，负责事项梳理、目录编制和按要求公开。各相关市直部门的主管责任，负责本领域本系统的业务指导、释疑解惑和跟踪评估。市协调小组负责统筹协调、审定汇总和全市推广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213725" y="2419985"/>
            <a:ext cx="3416300" cy="4015740"/>
            <a:chOff x="12935" y="3811"/>
            <a:chExt cx="5380" cy="6324"/>
          </a:xfrm>
        </p:grpSpPr>
        <p:sp>
          <p:nvSpPr>
            <p:cNvPr id="49" name="矩形: 圆角 4"/>
            <p:cNvSpPr/>
            <p:nvPr/>
          </p:nvSpPr>
          <p:spPr>
            <a:xfrm>
              <a:off x="12935" y="3811"/>
              <a:ext cx="5380" cy="6324"/>
            </a:xfrm>
            <a:prstGeom prst="roundRect">
              <a:avLst>
                <a:gd name="adj" fmla="val 7342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0" name="椭圆 49"/>
            <p:cNvSpPr/>
            <p:nvPr/>
          </p:nvSpPr>
          <p:spPr>
            <a:xfrm>
              <a:off x="15076" y="4195"/>
              <a:ext cx="1097" cy="1097"/>
            </a:xfrm>
            <a:prstGeom prst="ellipse">
              <a:avLst/>
            </a:prstGeom>
            <a:solidFill>
              <a:srgbClr val="D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4962" y="4332"/>
              <a:ext cx="132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800" dirty="0">
                  <a:solidFill>
                    <a:schemeClr val="bg1"/>
                  </a:solidFill>
                  <a:latin typeface="包图粗黑体" panose="02000800000000000000" pitchFamily="2" charset="-122"/>
                  <a:ea typeface="包图粗黑体" panose="02000800000000000000" pitchFamily="2" charset="-122"/>
                </a:rPr>
                <a:t>03</a:t>
              </a:r>
              <a:endParaRPr lang="zh-CN" altLang="en-US" sz="2800" dirty="0">
                <a:solidFill>
                  <a:schemeClr val="bg1"/>
                </a:solidFill>
                <a:latin typeface="包图粗黑体" panose="02000800000000000000" pitchFamily="2" charset="-122"/>
                <a:ea typeface="包图粗黑体" panose="02000800000000000000" pitchFamily="2" charset="-122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4180" y="5524"/>
              <a:ext cx="2890" cy="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200" b="1" spc="400" dirty="0">
                  <a:solidFill>
                    <a:srgbClr val="DE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监督考核</a:t>
              </a:r>
              <a:endParaRPr lang="zh-CN" altLang="en-US" sz="2200" b="1" spc="400" dirty="0">
                <a:solidFill>
                  <a:srgbClr val="DE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13270" y="6112"/>
              <a:ext cx="4709" cy="1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市协调小组负责指导协调、监督检查、考核评估。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6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7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8" name="直接连接符 7"/>
          <p:cNvCxnSpPr>
            <a:stCxn id="54" idx="3"/>
          </p:cNvCxnSpPr>
          <p:nvPr/>
        </p:nvCxnSpPr>
        <p:spPr>
          <a:xfrm>
            <a:off x="3506594" y="561496"/>
            <a:ext cx="7526896" cy="392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10" name="直接连接符 9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文本框 53"/>
          <p:cNvSpPr txBox="1"/>
          <p:nvPr/>
        </p:nvSpPr>
        <p:spPr>
          <a:xfrm>
            <a:off x="1189717" y="300521"/>
            <a:ext cx="231648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pPr algn="l"/>
            <a:r>
              <a:rPr lang="zh-CN" altLang="en-US" sz="2800" dirty="0" smtClean="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</a:rPr>
              <a:t>前期调研准备</a:t>
            </a:r>
            <a:endParaRPr lang="zh-CN" altLang="en-US" sz="2800" dirty="0" smtClean="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669540"/>
            <a:ext cx="12192000" cy="189357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0" y="4563110"/>
            <a:ext cx="12192000" cy="127000"/>
          </a:xfrm>
          <a:prstGeom prst="rect">
            <a:avLst/>
          </a:prstGeom>
          <a:solidFill>
            <a:srgbClr val="1B2F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785165" y="-709469"/>
            <a:ext cx="1955800" cy="8555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55000" dirty="0">
                <a:solidFill>
                  <a:schemeClr val="bg1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Helvetica-Narrow-Bold" charset="0"/>
              </a:rPr>
              <a:t>2</a:t>
            </a:r>
            <a:endParaRPr lang="en-US" altLang="zh-CN" sz="55000" dirty="0">
              <a:solidFill>
                <a:schemeClr val="bg1"/>
              </a:solidFill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Helvetica-Narrow-Bold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08170" y="2801303"/>
            <a:ext cx="7513320" cy="16300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r>
              <a:rPr lang="zh-CN" altLang="en-US" sz="5000" b="1" spc="300" dirty="0"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学习、理解和使用26个领域事项梳理标准指引</a:t>
            </a:r>
            <a:endParaRPr lang="zh-CN" altLang="en-US" sz="5000" b="1" spc="300" dirty="0"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  <p:bldP spid="4" grpId="0" bldLvl="0" animBg="1"/>
      <p:bldP spid="2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0" y="1303655"/>
            <a:ext cx="6351905" cy="4668520"/>
          </a:xfrm>
          <a:prstGeom prst="rect">
            <a:avLst/>
          </a:prstGeom>
          <a:solidFill>
            <a:srgbClr val="DE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/>
        </p:nvSpPr>
        <p:spPr>
          <a:xfrm>
            <a:off x="1048385" y="1518285"/>
            <a:ext cx="42551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b="1" spc="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（一）重大项目建设</a:t>
            </a:r>
            <a:endParaRPr lang="zh-CN" altLang="en-US" sz="2400" b="1" spc="9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6483350" y="1230630"/>
            <a:ext cx="5501640" cy="995045"/>
            <a:chOff x="10273" y="1938"/>
            <a:chExt cx="8664" cy="1567"/>
          </a:xfrm>
        </p:grpSpPr>
        <p:grpSp>
          <p:nvGrpSpPr>
            <p:cNvPr id="3" name="组合 2"/>
            <p:cNvGrpSpPr/>
            <p:nvPr/>
          </p:nvGrpSpPr>
          <p:grpSpPr>
            <a:xfrm>
              <a:off x="10273" y="2124"/>
              <a:ext cx="1332" cy="1020"/>
              <a:chOff x="10939" y="1654"/>
              <a:chExt cx="1382" cy="1058"/>
            </a:xfrm>
          </p:grpSpPr>
          <p:sp>
            <p:nvSpPr>
              <p:cNvPr id="36" name="椭圆 35"/>
              <p:cNvSpPr/>
              <p:nvPr/>
            </p:nvSpPr>
            <p:spPr>
              <a:xfrm>
                <a:off x="11057" y="1654"/>
                <a:ext cx="1077" cy="1058"/>
              </a:xfrm>
              <a:prstGeom prst="ellipse">
                <a:avLst/>
              </a:prstGeom>
              <a:solidFill>
                <a:srgbClr val="DE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10939" y="1772"/>
                <a:ext cx="1382" cy="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 fontAlgn="auto"/>
                <a:r>
                  <a:rPr lang="en-US" altLang="zh-CN" sz="2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01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9" name="文本框 38"/>
            <p:cNvSpPr txBox="1"/>
            <p:nvPr/>
          </p:nvSpPr>
          <p:spPr>
            <a:xfrm>
              <a:off x="11380" y="1938"/>
              <a:ext cx="7557" cy="1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批准服务信息、批准结果信息、招标投标信息、征收土地信息、重大设计变更信息、施工有关信息、质量安全监督信息、竣工有关信息。（一级事项8个）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598488" y="6048375"/>
            <a:ext cx="5421630" cy="70675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40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样本参照</a:t>
            </a:r>
            <a:endParaRPr lang="zh-CN" altLang="en-US" sz="4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9" name="箭头: V 形 21"/>
          <p:cNvSpPr/>
          <p:nvPr/>
        </p:nvSpPr>
        <p:spPr>
          <a:xfrm>
            <a:off x="464457" y="362856"/>
            <a:ext cx="361606" cy="377372"/>
          </a:xfrm>
          <a:prstGeom prst="chevron">
            <a:avLst/>
          </a:prstGeom>
          <a:solidFill>
            <a:srgbClr val="DE0000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sp>
        <p:nvSpPr>
          <p:cNvPr id="30" name="箭头: V 形 22"/>
          <p:cNvSpPr/>
          <p:nvPr/>
        </p:nvSpPr>
        <p:spPr>
          <a:xfrm>
            <a:off x="745335" y="362856"/>
            <a:ext cx="361606" cy="377372"/>
          </a:xfrm>
          <a:prstGeom prst="chevron">
            <a:avLst/>
          </a:prstGeom>
          <a:solidFill>
            <a:srgbClr val="1B2F47"/>
          </a:solidFill>
          <a:ln>
            <a:noFill/>
          </a:ln>
          <a:effectLst>
            <a:outerShdw blurRad="406400" dist="241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 spc="300" dirty="0">
              <a:solidFill>
                <a:prstClr val="white"/>
              </a:solidFill>
              <a:latin typeface="inpin heiti" charset="-122"/>
              <a:ea typeface="inpin heiti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8451850" y="561340"/>
            <a:ext cx="2687955" cy="63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组合 31"/>
          <p:cNvGrpSpPr/>
          <p:nvPr/>
        </p:nvGrpSpPr>
        <p:grpSpPr>
          <a:xfrm>
            <a:off x="11239724" y="468469"/>
            <a:ext cx="324304" cy="187323"/>
            <a:chOff x="9419771" y="-562044"/>
            <a:chExt cx="551543" cy="187323"/>
          </a:xfrm>
        </p:grpSpPr>
        <p:cxnSp>
          <p:nvCxnSpPr>
            <p:cNvPr id="33" name="直接连接符 32"/>
            <p:cNvCxnSpPr/>
            <p:nvPr/>
          </p:nvCxnSpPr>
          <p:spPr>
            <a:xfrm>
              <a:off x="9419771" y="-562044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9419771" y="-468382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9419771" y="-374721"/>
              <a:ext cx="551543" cy="0"/>
            </a:xfrm>
            <a:prstGeom prst="line">
              <a:avLst/>
            </a:prstGeom>
            <a:ln w="28575" cap="rnd">
              <a:solidFill>
                <a:srgbClr val="DE0000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文本框 39"/>
          <p:cNvSpPr txBox="1"/>
          <p:nvPr/>
        </p:nvSpPr>
        <p:spPr>
          <a:xfrm>
            <a:off x="1169397" y="300521"/>
            <a:ext cx="7322820" cy="52197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2800" dirty="0" smtClean="0">
                <a:solidFill>
                  <a:schemeClr val="tx1"/>
                </a:solidFill>
                <a:latin typeface="思源宋体 CN" panose="02020400000000000000" charset="-122"/>
                <a:ea typeface="思源宋体 CN" panose="02020400000000000000" charset="-122"/>
                <a:cs typeface="思源宋体 CN" panose="02020400000000000000" charset="-122"/>
              </a:rPr>
              <a:t>学习、理解和使用26个领域事项梳理标准指引</a:t>
            </a:r>
            <a:endParaRPr lang="zh-CN" altLang="en-US" sz="2800" dirty="0" smtClean="0">
              <a:solidFill>
                <a:schemeClr val="tx1"/>
              </a:solidFill>
              <a:latin typeface="思源宋体 CN" panose="02020400000000000000" charset="-122"/>
              <a:ea typeface="思源宋体 CN" panose="02020400000000000000" charset="-122"/>
              <a:cs typeface="思源宋体 CN" panose="02020400000000000000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6462395" y="2434590"/>
            <a:ext cx="5521960" cy="3406140"/>
            <a:chOff x="10240" y="3834"/>
            <a:chExt cx="8696" cy="5364"/>
          </a:xfrm>
        </p:grpSpPr>
        <p:sp>
          <p:nvSpPr>
            <p:cNvPr id="42" name="文本框 41"/>
            <p:cNvSpPr txBox="1"/>
            <p:nvPr/>
          </p:nvSpPr>
          <p:spPr>
            <a:xfrm>
              <a:off x="11386" y="3834"/>
              <a:ext cx="7550" cy="5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>
                <a:lnSpc>
                  <a:spcPct val="140000"/>
                </a:lnSpc>
              </a:pPr>
              <a:r>
                <a:rPr lang="zh-CN" alt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办事指南、办理过程信息、咨询监督、政府投资项目建议书审批、政府投资项目可行性研究报告审批、政府投资项目初步设计审批、企业投资项目核准、企业投资项目备案、节能审查、选址意见书、建设项目用地（用海）预审、建设项目环境影响评价审批、建设用地（含临时用地）规划许可证核发、建设工程规划许可证核发、乡村建设规划许可证核发、建筑工程施工许可证核发、招标事项审批核准结果、取水许可审批、生产建设项目水土保持方案审批、洪水影响评价审批、招标投标、征收土地信息、重大设计变更审批、施工管理服务、质量安全监督、竣工验收审批（备案）。（二级事项26个）</a:t>
              </a:r>
              <a:endPara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0240" y="4073"/>
              <a:ext cx="1332" cy="1020"/>
              <a:chOff x="10939" y="1654"/>
              <a:chExt cx="1382" cy="1058"/>
            </a:xfrm>
          </p:grpSpPr>
          <p:sp>
            <p:nvSpPr>
              <p:cNvPr id="5" name="椭圆 4"/>
              <p:cNvSpPr/>
              <p:nvPr/>
            </p:nvSpPr>
            <p:spPr>
              <a:xfrm>
                <a:off x="11057" y="1654"/>
                <a:ext cx="1077" cy="1058"/>
              </a:xfrm>
              <a:prstGeom prst="ellipse">
                <a:avLst/>
              </a:prstGeom>
              <a:solidFill>
                <a:srgbClr val="DE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10939" y="1772"/>
                <a:ext cx="1382" cy="8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 fontAlgn="auto"/>
                <a:r>
                  <a:rPr lang="en-US" altLang="zh-CN" sz="2800" dirty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02</a:t>
                </a:r>
                <a:endParaRPr lang="en-US" altLang="zh-CN" sz="28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</p:grpSp>
      <p:pic>
        <p:nvPicPr>
          <p:cNvPr id="2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035" y="2218690"/>
            <a:ext cx="6012000" cy="3601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7" grpId="0"/>
      <p:bldP spid="28" grpId="0"/>
    </p:bldLst>
  </p:timing>
</p:sld>
</file>

<file path=ppt/tags/tag1.xml><?xml version="1.0" encoding="utf-8"?>
<p:tagLst xmlns:p="http://schemas.openxmlformats.org/presentationml/2006/main">
  <p:tag name="KSO_WM_UNIT_PLACING_PICTURE_USER_VIEWPORT" val="{&quot;height&quot;:6634.2881889763776,&quot;width&quot;:9940.626771653544}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5101</Words>
  <Application>WPS 演示</Application>
  <PresentationFormat>宽屏</PresentationFormat>
  <Paragraphs>319</Paragraphs>
  <Slides>24</Slides>
  <Notes>27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inpin heiti</vt:lpstr>
      <vt:lpstr>微软雅黑</vt:lpstr>
      <vt:lpstr>Helvetica-Narrow-Bold</vt:lpstr>
      <vt:lpstr>Segoe Print</vt:lpstr>
      <vt:lpstr>思源宋体 CN</vt:lpstr>
      <vt:lpstr>包图粗黑体</vt:lpstr>
      <vt:lpstr>黑体</vt:lpstr>
      <vt:lpstr>思源黑体 CN Medium</vt:lpstr>
      <vt:lpstr>Calibri</vt:lpstr>
      <vt:lpstr>Arial Unicode MS</vt:lpstr>
      <vt:lpstr>字魂105号-简雅黑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丁明</cp:lastModifiedBy>
  <cp:revision>250</cp:revision>
  <dcterms:created xsi:type="dcterms:W3CDTF">2017-10-08T13:44:00Z</dcterms:created>
  <dcterms:modified xsi:type="dcterms:W3CDTF">2020-12-07T03:37:57Z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